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2"/>
  </p:notesMasterIdLst>
  <p:sldIdLst>
    <p:sldId id="259" r:id="rId5"/>
    <p:sldId id="257" r:id="rId6"/>
    <p:sldId id="265" r:id="rId7"/>
    <p:sldId id="266" r:id="rId8"/>
    <p:sldId id="267" r:id="rId9"/>
    <p:sldId id="268" r:id="rId10"/>
    <p:sldId id="269" r:id="rId11"/>
    <p:sldId id="263" r:id="rId12"/>
    <p:sldId id="270" r:id="rId13"/>
    <p:sldId id="288" r:id="rId14"/>
    <p:sldId id="272" r:id="rId15"/>
    <p:sldId id="277" r:id="rId16"/>
    <p:sldId id="281" r:id="rId17"/>
    <p:sldId id="282" r:id="rId18"/>
    <p:sldId id="284" r:id="rId19"/>
    <p:sldId id="287" r:id="rId20"/>
    <p:sldId id="292" r:id="rId21"/>
    <p:sldId id="276" r:id="rId22"/>
    <p:sldId id="271" r:id="rId23"/>
    <p:sldId id="274" r:id="rId24"/>
    <p:sldId id="275" r:id="rId25"/>
    <p:sldId id="285" r:id="rId26"/>
    <p:sldId id="290" r:id="rId27"/>
    <p:sldId id="286" r:id="rId28"/>
    <p:sldId id="289" r:id="rId29"/>
    <p:sldId id="291" r:id="rId30"/>
    <p:sldId id="258"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3" d="100"/>
          <a:sy n="113" d="100"/>
        </p:scale>
        <p:origin x="372" y="96"/>
      </p:cViewPr>
      <p:guideLst/>
    </p:cSldViewPr>
  </p:slideViewPr>
  <p:notesTextViewPr>
    <p:cViewPr>
      <p:scale>
        <a:sx n="1" d="1"/>
        <a:sy n="1" d="1"/>
      </p:scale>
      <p:origin x="0" y="0"/>
    </p:cViewPr>
  </p:notesTextViewPr>
  <p:notesViewPr>
    <p:cSldViewPr snapToGrid="0">
      <p:cViewPr varScale="1">
        <p:scale>
          <a:sx n="88" d="100"/>
          <a:sy n="88" d="100"/>
        </p:scale>
        <p:origin x="3822"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57"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chim Klor" userId="10030000A491A654@LIVE.COM" providerId="AD" clId="Web-{09DCD845-86DB-4B2B-A4E0-FBEBF80E9C7D}"/>
    <pc:docChg chg="delSld">
      <pc:chgData name="Achim Klor" userId="10030000A491A654@LIVE.COM" providerId="AD" clId="Web-{09DCD845-86DB-4B2B-A4E0-FBEBF80E9C7D}" dt="2018-03-08T16:25:01.019" v="0"/>
      <pc:docMkLst>
        <pc:docMk/>
      </pc:docMkLst>
      <pc:sldChg chg="del">
        <pc:chgData name="Achim Klor" userId="10030000A491A654@LIVE.COM" providerId="AD" clId="Web-{09DCD845-86DB-4B2B-A4E0-FBEBF80E9C7D}" dt="2018-03-08T16:25:01.019" v="0"/>
        <pc:sldMkLst>
          <pc:docMk/>
          <pc:sldMk cId="2078310205" sldId="309"/>
        </pc:sldMkLst>
      </pc:sldChg>
    </pc:docChg>
  </pc:docChgLst>
  <pc:docChgLst>
    <pc:chgData name="Vivek Thomas" userId="10037FFE91A9A5A2@LIVE.COM" providerId="AD" clId="Web-{F5E29D18-9A5C-4713-AD11-F0A3E91C3B39}"/>
    <pc:docChg chg="modSld">
      <pc:chgData name="Vivek Thomas" userId="10037FFE91A9A5A2@LIVE.COM" providerId="AD" clId="Web-{F5E29D18-9A5C-4713-AD11-F0A3E91C3B39}" dt="2018-03-08T15:49:29.493" v="6"/>
      <pc:docMkLst>
        <pc:docMk/>
      </pc:docMkLst>
      <pc:sldChg chg="addSp delSp modSp">
        <pc:chgData name="Vivek Thomas" userId="10037FFE91A9A5A2@LIVE.COM" providerId="AD" clId="Web-{F5E29D18-9A5C-4713-AD11-F0A3E91C3B39}" dt="2018-03-08T15:49:29.493" v="6"/>
        <pc:sldMkLst>
          <pc:docMk/>
          <pc:sldMk cId="2078310205" sldId="309"/>
        </pc:sldMkLst>
        <pc:spChg chg="mod">
          <ac:chgData name="Vivek Thomas" userId="10037FFE91A9A5A2@LIVE.COM" providerId="AD" clId="Web-{F5E29D18-9A5C-4713-AD11-F0A3E91C3B39}" dt="2018-03-08T15:49:29.493" v="6"/>
          <ac:spMkLst>
            <pc:docMk/>
            <pc:sldMk cId="2078310205" sldId="309"/>
            <ac:spMk id="2" creationId="{C7C7B5B8-4E1E-FC49-B915-3784ABC1533C}"/>
          </ac:spMkLst>
        </pc:spChg>
        <pc:spChg chg="del">
          <ac:chgData name="Vivek Thomas" userId="10037FFE91A9A5A2@LIVE.COM" providerId="AD" clId="Web-{F5E29D18-9A5C-4713-AD11-F0A3E91C3B39}" dt="2018-03-08T15:49:29.493" v="6"/>
          <ac:spMkLst>
            <pc:docMk/>
            <pc:sldMk cId="2078310205" sldId="309"/>
            <ac:spMk id="10" creationId="{3B0DF90E-6BAD-4E82-8FDF-717C9A357378}"/>
          </ac:spMkLst>
        </pc:spChg>
        <pc:spChg chg="del">
          <ac:chgData name="Vivek Thomas" userId="10037FFE91A9A5A2@LIVE.COM" providerId="AD" clId="Web-{F5E29D18-9A5C-4713-AD11-F0A3E91C3B39}" dt="2018-03-08T15:49:29.493" v="6"/>
          <ac:spMkLst>
            <pc:docMk/>
            <pc:sldMk cId="2078310205" sldId="309"/>
            <ac:spMk id="12" creationId="{13DCC859-0434-4BB8-B6C5-09C88AE698FB}"/>
          </ac:spMkLst>
        </pc:spChg>
        <pc:spChg chg="del">
          <ac:chgData name="Vivek Thomas" userId="10037FFE91A9A5A2@LIVE.COM" providerId="AD" clId="Web-{F5E29D18-9A5C-4713-AD11-F0A3E91C3B39}" dt="2018-03-08T15:49:29.493" v="6"/>
          <ac:spMkLst>
            <pc:docMk/>
            <pc:sldMk cId="2078310205" sldId="309"/>
            <ac:spMk id="14" creationId="{08E7ACFB-B791-4C23-8B17-013FEDC09A89}"/>
          </ac:spMkLst>
        </pc:spChg>
        <pc:spChg chg="add">
          <ac:chgData name="Vivek Thomas" userId="10037FFE91A9A5A2@LIVE.COM" providerId="AD" clId="Web-{F5E29D18-9A5C-4713-AD11-F0A3E91C3B39}" dt="2018-03-08T15:49:29.493" v="6"/>
          <ac:spMkLst>
            <pc:docMk/>
            <pc:sldMk cId="2078310205" sldId="309"/>
            <ac:spMk id="19" creationId="{3B0DF90E-6BAD-4E82-8FDF-717C9A357378}"/>
          </ac:spMkLst>
        </pc:spChg>
        <pc:spChg chg="add">
          <ac:chgData name="Vivek Thomas" userId="10037FFE91A9A5A2@LIVE.COM" providerId="AD" clId="Web-{F5E29D18-9A5C-4713-AD11-F0A3E91C3B39}" dt="2018-03-08T15:49:29.493" v="6"/>
          <ac:spMkLst>
            <pc:docMk/>
            <pc:sldMk cId="2078310205" sldId="309"/>
            <ac:spMk id="21" creationId="{13DCC859-0434-4BB8-B6C5-09C88AE698FB}"/>
          </ac:spMkLst>
        </pc:spChg>
        <pc:spChg chg="add">
          <ac:chgData name="Vivek Thomas" userId="10037FFE91A9A5A2@LIVE.COM" providerId="AD" clId="Web-{F5E29D18-9A5C-4713-AD11-F0A3E91C3B39}" dt="2018-03-08T15:49:29.493" v="6"/>
          <ac:spMkLst>
            <pc:docMk/>
            <pc:sldMk cId="2078310205" sldId="309"/>
            <ac:spMk id="23" creationId="{08E7ACFB-B791-4C23-8B17-013FEDC09A89}"/>
          </ac:spMkLst>
        </pc:spChg>
        <pc:graphicFrameChg chg="mod modGraphic">
          <ac:chgData name="Vivek Thomas" userId="10037FFE91A9A5A2@LIVE.COM" providerId="AD" clId="Web-{F5E29D18-9A5C-4713-AD11-F0A3E91C3B39}" dt="2018-03-08T15:49:29.493" v="6"/>
          <ac:graphicFrameMkLst>
            <pc:docMk/>
            <pc:sldMk cId="2078310205" sldId="309"/>
            <ac:graphicFrameMk id="5" creationId="{584F6272-FCC7-47E8-B735-58B88EBFC773}"/>
          </ac:graphicFrameMkLst>
        </pc:graphicFrameChg>
      </pc:sldChg>
    </pc:docChg>
  </pc:docChgLst>
  <pc:docChgLst>
    <pc:chgData name="Vivek Thomas" userId="10037FFE91A9A5A2@LIVE.COM" providerId="AD" clId="Web-{1727F152-732F-4945-BD96-6C8637AA9BF1}"/>
    <pc:docChg chg="addSld modSld">
      <pc:chgData name="Vivek Thomas" userId="10037FFE91A9A5A2@LIVE.COM" providerId="AD" clId="Web-{1727F152-732F-4945-BD96-6C8637AA9BF1}" dt="2018-03-08T15:45:39.563" v="234"/>
      <pc:docMkLst>
        <pc:docMk/>
      </pc:docMkLst>
      <pc:sldChg chg="addSp delSp modSp add mod replId setBg setClrOvrMap">
        <pc:chgData name="Vivek Thomas" userId="10037FFE91A9A5A2@LIVE.COM" providerId="AD" clId="Web-{1727F152-732F-4945-BD96-6C8637AA9BF1}" dt="2018-03-08T15:45:39.563" v="234"/>
        <pc:sldMkLst>
          <pc:docMk/>
          <pc:sldMk cId="2078310205" sldId="309"/>
        </pc:sldMkLst>
        <pc:spChg chg="mod">
          <ac:chgData name="Vivek Thomas" userId="10037FFE91A9A5A2@LIVE.COM" providerId="AD" clId="Web-{1727F152-732F-4945-BD96-6C8637AA9BF1}" dt="2018-03-08T15:45:09.593" v="231"/>
          <ac:spMkLst>
            <pc:docMk/>
            <pc:sldMk cId="2078310205" sldId="309"/>
            <ac:spMk id="2" creationId="{C7C7B5B8-4E1E-FC49-B915-3784ABC1533C}"/>
          </ac:spMkLst>
        </pc:spChg>
        <pc:spChg chg="add del mod">
          <ac:chgData name="Vivek Thomas" userId="10037FFE91A9A5A2@LIVE.COM" providerId="AD" clId="Web-{1727F152-732F-4945-BD96-6C8637AA9BF1}" dt="2018-03-08T15:45:09.593" v="231"/>
          <ac:spMkLst>
            <pc:docMk/>
            <pc:sldMk cId="2078310205" sldId="309"/>
            <ac:spMk id="3" creationId="{CF7CDE37-0141-4058-8D2C-34E922A70E56}"/>
          </ac:spMkLst>
        </pc:spChg>
        <pc:spChg chg="del mod">
          <ac:chgData name="Vivek Thomas" userId="10037FFE91A9A5A2@LIVE.COM" providerId="AD" clId="Web-{1727F152-732F-4945-BD96-6C8637AA9BF1}" dt="2018-03-08T15:41:55.429" v="7"/>
          <ac:spMkLst>
            <pc:docMk/>
            <pc:sldMk cId="2078310205" sldId="309"/>
            <ac:spMk id="7" creationId="{7CEC2E15-C4F1-C04A-86B2-BE4BA3586EC4}"/>
          </ac:spMkLst>
        </pc:spChg>
        <pc:spChg chg="del mod">
          <ac:chgData name="Vivek Thomas" userId="10037FFE91A9A5A2@LIVE.COM" providerId="AD" clId="Web-{1727F152-732F-4945-BD96-6C8637AA9BF1}" dt="2018-03-08T15:41:57.929" v="9"/>
          <ac:spMkLst>
            <pc:docMk/>
            <pc:sldMk cId="2078310205" sldId="309"/>
            <ac:spMk id="8" creationId="{FE0925DB-94DE-054E-BC98-6995C9CEDDA0}"/>
          </ac:spMkLst>
        </pc:spChg>
        <pc:spChg chg="del">
          <ac:chgData name="Vivek Thomas" userId="10037FFE91A9A5A2@LIVE.COM" providerId="AD" clId="Web-{1727F152-732F-4945-BD96-6C8637AA9BF1}" dt="2018-03-08T15:41:59.007" v="10"/>
          <ac:spMkLst>
            <pc:docMk/>
            <pc:sldMk cId="2078310205" sldId="309"/>
            <ac:spMk id="9" creationId="{8BE00630-9778-9143-BD53-5911FA8A4AD0}"/>
          </ac:spMkLst>
        </pc:spChg>
        <pc:spChg chg="add">
          <ac:chgData name="Vivek Thomas" userId="10037FFE91A9A5A2@LIVE.COM" providerId="AD" clId="Web-{1727F152-732F-4945-BD96-6C8637AA9BF1}" dt="2018-03-08T15:45:09.593" v="231"/>
          <ac:spMkLst>
            <pc:docMk/>
            <pc:sldMk cId="2078310205" sldId="309"/>
            <ac:spMk id="10" creationId="{3B0DF90E-6BAD-4E82-8FDF-717C9A357378}"/>
          </ac:spMkLst>
        </pc:spChg>
        <pc:spChg chg="add">
          <ac:chgData name="Vivek Thomas" userId="10037FFE91A9A5A2@LIVE.COM" providerId="AD" clId="Web-{1727F152-732F-4945-BD96-6C8637AA9BF1}" dt="2018-03-08T15:45:09.593" v="231"/>
          <ac:spMkLst>
            <pc:docMk/>
            <pc:sldMk cId="2078310205" sldId="309"/>
            <ac:spMk id="12" creationId="{13DCC859-0434-4BB8-B6C5-09C88AE698FB}"/>
          </ac:spMkLst>
        </pc:spChg>
        <pc:spChg chg="add">
          <ac:chgData name="Vivek Thomas" userId="10037FFE91A9A5A2@LIVE.COM" providerId="AD" clId="Web-{1727F152-732F-4945-BD96-6C8637AA9BF1}" dt="2018-03-08T15:45:09.593" v="231"/>
          <ac:spMkLst>
            <pc:docMk/>
            <pc:sldMk cId="2078310205" sldId="309"/>
            <ac:spMk id="14" creationId="{08E7ACFB-B791-4C23-8B17-013FEDC09A89}"/>
          </ac:spMkLst>
        </pc:spChg>
        <pc:graphicFrameChg chg="add mod">
          <ac:chgData name="Vivek Thomas" userId="10037FFE91A9A5A2@LIVE.COM" providerId="AD" clId="Web-{1727F152-732F-4945-BD96-6C8637AA9BF1}" dt="2018-03-08T15:45:39.563" v="234"/>
          <ac:graphicFrameMkLst>
            <pc:docMk/>
            <pc:sldMk cId="2078310205" sldId="309"/>
            <ac:graphicFrameMk id="5" creationId="{584F6272-FCC7-47E8-B735-58B88EBFC773}"/>
          </ac:graphicFrameMkLst>
        </pc:graphicFrameChg>
      </pc:sldChg>
    </pc:docChg>
  </pc:docChgLst>
  <pc:docChgLst>
    <pc:chgData name="Achim Klor" userId="10030000A491A654@LIVE.COM" providerId="AD" clId="Web-{88693902-4344-47B5-98E1-5555F6082864}"/>
    <pc:docChg chg="delSld">
      <pc:chgData name="Achim Klor" userId="10030000A491A654@LIVE.COM" providerId="AD" clId="Web-{88693902-4344-47B5-98E1-5555F6082864}" dt="2018-03-08T16:24:18.233" v="0"/>
      <pc:docMkLst>
        <pc:docMk/>
      </pc:docMkLst>
      <pc:sldChg chg="del">
        <pc:chgData name="Achim Klor" userId="10030000A491A654@LIVE.COM" providerId="AD" clId="Web-{88693902-4344-47B5-98E1-5555F6082864}" dt="2018-03-08T16:24:18.233" v="0"/>
        <pc:sldMkLst>
          <pc:docMk/>
          <pc:sldMk cId="2078310205" sldId="30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764571-1AD9-4C18-9450-11549DDDD0A3}" type="datetimeFigureOut">
              <a:rPr lang="en-CA" smtClean="0"/>
              <a:t>05/11/2019</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E57A31-5B1D-47D6-B41C-46D08F481288}" type="slidenum">
              <a:rPr lang="en-CA" smtClean="0"/>
              <a:t>‹#›</a:t>
            </a:fld>
            <a:endParaRPr lang="en-CA"/>
          </a:p>
        </p:txBody>
      </p:sp>
    </p:spTree>
    <p:extLst>
      <p:ext uri="{BB962C8B-B14F-4D97-AF65-F5344CB8AC3E}">
        <p14:creationId xmlns:p14="http://schemas.microsoft.com/office/powerpoint/2010/main" val="27487447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p:spTree>
      <p:nvGrpSpPr>
        <p:cNvPr id="1" name=""/>
        <p:cNvGrpSpPr/>
        <p:nvPr/>
      </p:nvGrpSpPr>
      <p:grpSpPr>
        <a:xfrm>
          <a:off x="0" y="0"/>
          <a:ext cx="0" cy="0"/>
          <a:chOff x="0" y="0"/>
          <a:chExt cx="0" cy="0"/>
        </a:xfrm>
      </p:grpSpPr>
      <p:pic>
        <p:nvPicPr>
          <p:cNvPr id="15" name="Picture 14"/>
          <p:cNvPicPr>
            <a:picLocks noChangeAspect="1"/>
          </p:cNvPicPr>
          <p:nvPr userDrawn="1"/>
        </p:nvPicPr>
        <p:blipFill rotWithShape="1">
          <a:blip r:embed="rId2" cstate="print">
            <a:extLst>
              <a:ext uri="{28A0092B-C50C-407E-A947-70E740481C1C}">
                <a14:useLocalDpi xmlns:a14="http://schemas.microsoft.com/office/drawing/2010/main" val="0"/>
              </a:ext>
            </a:extLst>
          </a:blip>
          <a:srcRect l="153" t="54899" b="245"/>
          <a:stretch/>
        </p:blipFill>
        <p:spPr>
          <a:xfrm>
            <a:off x="0" y="3433666"/>
            <a:ext cx="12191999" cy="3424334"/>
          </a:xfrm>
          <a:prstGeom prst="rect">
            <a:avLst/>
          </a:prstGeom>
        </p:spPr>
      </p:pic>
      <p:sp>
        <p:nvSpPr>
          <p:cNvPr id="2" name="Title 1"/>
          <p:cNvSpPr>
            <a:spLocks noGrp="1"/>
          </p:cNvSpPr>
          <p:nvPr>
            <p:ph type="ctrTitle"/>
          </p:nvPr>
        </p:nvSpPr>
        <p:spPr>
          <a:xfrm>
            <a:off x="838200" y="365126"/>
            <a:ext cx="10515600" cy="2347618"/>
          </a:xfrm>
        </p:spPr>
        <p:txBody>
          <a:bodyPr anchor="b">
            <a:normAutofit/>
          </a:bodyPr>
          <a:lstStyle>
            <a:lvl1pPr algn="l">
              <a:defRPr sz="6000" cap="none" baseline="0">
                <a:solidFill>
                  <a:schemeClr val="accent2"/>
                </a:solidFill>
              </a:defRPr>
            </a:lvl1pPr>
          </a:lstStyle>
          <a:p>
            <a:r>
              <a:rPr lang="en-US" smtClean="0"/>
              <a:t>Click to edit Master title style</a:t>
            </a:r>
            <a:endParaRPr lang="en-CA"/>
          </a:p>
        </p:txBody>
      </p:sp>
      <p:sp>
        <p:nvSpPr>
          <p:cNvPr id="3" name="Subtitle 2"/>
          <p:cNvSpPr>
            <a:spLocks noGrp="1"/>
          </p:cNvSpPr>
          <p:nvPr>
            <p:ph type="subTitle" idx="1"/>
          </p:nvPr>
        </p:nvSpPr>
        <p:spPr>
          <a:xfrm>
            <a:off x="838200" y="4173243"/>
            <a:ext cx="10515600" cy="1467112"/>
          </a:xfrm>
        </p:spPr>
        <p:txBody>
          <a:bodyPr anchor="t"/>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CA"/>
          </a:p>
        </p:txBody>
      </p:sp>
    </p:spTree>
    <p:extLst>
      <p:ext uri="{BB962C8B-B14F-4D97-AF65-F5344CB8AC3E}">
        <p14:creationId xmlns:p14="http://schemas.microsoft.com/office/powerpoint/2010/main" val="3138857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allout - Photo">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888A01DF-27D0-4E43-AB1E-EB24A6B3C385}"/>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1850" y="805873"/>
            <a:ext cx="10515600" cy="5246254"/>
          </a:xfrm>
        </p:spPr>
        <p:txBody>
          <a:bodyPr anchor="ctr"/>
          <a:lstStyle>
            <a:lvl1pPr algn="ctr">
              <a:defRPr sz="6000">
                <a:solidFill>
                  <a:schemeClr val="bg1"/>
                </a:solidFill>
              </a:defRPr>
            </a:lvl1pPr>
          </a:lstStyle>
          <a:p>
            <a:r>
              <a:rPr lang="en-US" smtClean="0"/>
              <a:t>Click to edit Master title style</a:t>
            </a:r>
            <a:endParaRPr lang="en-CA"/>
          </a:p>
        </p:txBody>
      </p:sp>
      <p:pic>
        <p:nvPicPr>
          <p:cNvPr id="7" name="Picture 6">
            <a:extLst>
              <a:ext uri="{FF2B5EF4-FFF2-40B4-BE49-F238E27FC236}">
                <a16:creationId xmlns="" xmlns:a16="http://schemas.microsoft.com/office/drawing/2014/main" id="{0A8F1939-D0FA-9A46-8744-7E14780E18D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39650" y="6310420"/>
            <a:ext cx="900000" cy="144643"/>
          </a:xfrm>
          <a:prstGeom prst="rect">
            <a:avLst/>
          </a:prstGeom>
        </p:spPr>
      </p:pic>
    </p:spTree>
    <p:extLst>
      <p:ext uri="{BB962C8B-B14F-4D97-AF65-F5344CB8AC3E}">
        <p14:creationId xmlns:p14="http://schemas.microsoft.com/office/powerpoint/2010/main" val="344963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 Image Righ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5181600" cy="1325563"/>
          </a:xfrm>
        </p:spPr>
        <p:txBody>
          <a:bodyPr>
            <a:normAutofit/>
          </a:bodyPr>
          <a:lstStyle>
            <a:lvl1pPr algn="l">
              <a:defRPr sz="3200"/>
            </a:lvl1pPr>
          </a:lstStyle>
          <a:p>
            <a:r>
              <a:rPr lang="en-US" smtClean="0"/>
              <a:t>Click to edit Master title style</a:t>
            </a:r>
            <a:endParaRPr lang="en-CA"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pic>
        <p:nvPicPr>
          <p:cNvPr id="7" name="Picture 6">
            <a:extLst>
              <a:ext uri="{FF2B5EF4-FFF2-40B4-BE49-F238E27FC236}">
                <a16:creationId xmlns="" xmlns:a16="http://schemas.microsoft.com/office/drawing/2014/main" id="{8646F607-5F7A-894A-B172-05D4349E685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79000" y="6311900"/>
            <a:ext cx="900000" cy="144643"/>
          </a:xfrm>
          <a:prstGeom prst="rect">
            <a:avLst/>
          </a:prstGeom>
        </p:spPr>
      </p:pic>
      <p:sp>
        <p:nvSpPr>
          <p:cNvPr id="8" name="Rectangle 7">
            <a:extLst>
              <a:ext uri="{FF2B5EF4-FFF2-40B4-BE49-F238E27FC236}">
                <a16:creationId xmlns="" xmlns:a16="http://schemas.microsoft.com/office/drawing/2014/main" id="{888A01DF-27D0-4E43-AB1E-EB24A6B3C385}"/>
              </a:ext>
            </a:extLst>
          </p:cNvPr>
          <p:cNvSpPr/>
          <p:nvPr userDrawn="1"/>
        </p:nvSpPr>
        <p:spPr>
          <a:xfrm>
            <a:off x="6763265" y="-1"/>
            <a:ext cx="5428735"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55321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 Image Left">
    <p:spTree>
      <p:nvGrpSpPr>
        <p:cNvPr id="1" name=""/>
        <p:cNvGrpSpPr/>
        <p:nvPr/>
      </p:nvGrpSpPr>
      <p:grpSpPr>
        <a:xfrm>
          <a:off x="0" y="0"/>
          <a:ext cx="0" cy="0"/>
          <a:chOff x="0" y="0"/>
          <a:chExt cx="0" cy="0"/>
        </a:xfrm>
      </p:grpSpPr>
      <p:sp>
        <p:nvSpPr>
          <p:cNvPr id="2" name="Title 1"/>
          <p:cNvSpPr>
            <a:spLocks noGrp="1"/>
          </p:cNvSpPr>
          <p:nvPr>
            <p:ph type="title"/>
          </p:nvPr>
        </p:nvSpPr>
        <p:spPr>
          <a:xfrm>
            <a:off x="6172200" y="365125"/>
            <a:ext cx="5181600" cy="1325563"/>
          </a:xfrm>
        </p:spPr>
        <p:txBody>
          <a:bodyPr>
            <a:normAutofit/>
          </a:bodyPr>
          <a:lstStyle>
            <a:lvl1pPr algn="l">
              <a:defRPr sz="3200"/>
            </a:lvl1pPr>
          </a:lstStyle>
          <a:p>
            <a:r>
              <a:rPr lang="en-US" smtClean="0"/>
              <a:t>Click to edit Master title style</a:t>
            </a:r>
            <a:endParaRPr lang="en-CA"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pic>
        <p:nvPicPr>
          <p:cNvPr id="7" name="Picture 6">
            <a:extLst>
              <a:ext uri="{FF2B5EF4-FFF2-40B4-BE49-F238E27FC236}">
                <a16:creationId xmlns="" xmlns:a16="http://schemas.microsoft.com/office/drawing/2014/main" id="{8646F607-5F7A-894A-B172-05D4349E685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13000" y="6311900"/>
            <a:ext cx="900000" cy="144643"/>
          </a:xfrm>
          <a:prstGeom prst="rect">
            <a:avLst/>
          </a:prstGeom>
        </p:spPr>
      </p:pic>
      <p:sp>
        <p:nvSpPr>
          <p:cNvPr id="6" name="Rectangle 5">
            <a:extLst>
              <a:ext uri="{FF2B5EF4-FFF2-40B4-BE49-F238E27FC236}">
                <a16:creationId xmlns="" xmlns:a16="http://schemas.microsoft.com/office/drawing/2014/main" id="{888A01DF-27D0-4E43-AB1E-EB24A6B3C385}"/>
              </a:ext>
            </a:extLst>
          </p:cNvPr>
          <p:cNvSpPr/>
          <p:nvPr userDrawn="1"/>
        </p:nvSpPr>
        <p:spPr>
          <a:xfrm>
            <a:off x="0" y="-1"/>
            <a:ext cx="5428735"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19498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Content - 2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pic>
        <p:nvPicPr>
          <p:cNvPr id="7" name="Picture 6">
            <a:extLst>
              <a:ext uri="{FF2B5EF4-FFF2-40B4-BE49-F238E27FC236}">
                <a16:creationId xmlns="" xmlns:a16="http://schemas.microsoft.com/office/drawing/2014/main" id="{8646F607-5F7A-894A-B172-05D4349E685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46000" y="6311900"/>
            <a:ext cx="900000" cy="144643"/>
          </a:xfrm>
          <a:prstGeom prst="rect">
            <a:avLst/>
          </a:prstGeom>
        </p:spPr>
      </p:pic>
    </p:spTree>
    <p:extLst>
      <p:ext uri="{BB962C8B-B14F-4D97-AF65-F5344CB8AC3E}">
        <p14:creationId xmlns:p14="http://schemas.microsoft.com/office/powerpoint/2010/main" val="1600722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pic>
        <p:nvPicPr>
          <p:cNvPr id="9" name="Picture 8">
            <a:extLst>
              <a:ext uri="{FF2B5EF4-FFF2-40B4-BE49-F238E27FC236}">
                <a16:creationId xmlns="" xmlns:a16="http://schemas.microsoft.com/office/drawing/2014/main" id="{8732CC2B-D2BC-1E4A-91D7-D402C56DC5B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46000" y="6311900"/>
            <a:ext cx="900000" cy="144643"/>
          </a:xfrm>
          <a:prstGeom prst="rect">
            <a:avLst/>
          </a:prstGeom>
        </p:spPr>
      </p:pic>
    </p:spTree>
    <p:extLst>
      <p:ext uri="{BB962C8B-B14F-4D97-AF65-F5344CB8AC3E}">
        <p14:creationId xmlns:p14="http://schemas.microsoft.com/office/powerpoint/2010/main" val="1229067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lgn="l">
              <a:defRPr sz="3200"/>
            </a:lvl1pPr>
          </a:lstStyle>
          <a:p>
            <a:r>
              <a:rPr lang="en-US" smtClean="0"/>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pic>
        <p:nvPicPr>
          <p:cNvPr id="7" name="Picture 6">
            <a:extLst>
              <a:ext uri="{FF2B5EF4-FFF2-40B4-BE49-F238E27FC236}">
                <a16:creationId xmlns="" xmlns:a16="http://schemas.microsoft.com/office/drawing/2014/main" id="{C3EC6C6C-69E8-774E-99C8-E12BEC39646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46000" y="6311900"/>
            <a:ext cx="900000" cy="144643"/>
          </a:xfrm>
          <a:prstGeom prst="rect">
            <a:avLst/>
          </a:prstGeom>
        </p:spPr>
      </p:pic>
    </p:spTree>
    <p:extLst>
      <p:ext uri="{BB962C8B-B14F-4D97-AF65-F5344CB8AC3E}">
        <p14:creationId xmlns:p14="http://schemas.microsoft.com/office/powerpoint/2010/main" val="2693795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2379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pic>
        <p:nvPicPr>
          <p:cNvPr id="15" name="Picture 14"/>
          <p:cNvPicPr>
            <a:picLocks noChangeAspect="1"/>
          </p:cNvPicPr>
          <p:nvPr userDrawn="1"/>
        </p:nvPicPr>
        <p:blipFill rotWithShape="1">
          <a:blip r:embed="rId2" cstate="print">
            <a:extLst>
              <a:ext uri="{28A0092B-C50C-407E-A947-70E740481C1C}">
                <a14:useLocalDpi xmlns:a14="http://schemas.microsoft.com/office/drawing/2010/main" val="0"/>
              </a:ext>
            </a:extLst>
          </a:blip>
          <a:srcRect l="153" t="54899" b="245"/>
          <a:stretch/>
        </p:blipFill>
        <p:spPr>
          <a:xfrm>
            <a:off x="0" y="3433666"/>
            <a:ext cx="12191999" cy="3424334"/>
          </a:xfrm>
          <a:prstGeom prst="rect">
            <a:avLst/>
          </a:prstGeom>
        </p:spPr>
      </p:pic>
      <p:sp>
        <p:nvSpPr>
          <p:cNvPr id="2" name="Title 1"/>
          <p:cNvSpPr>
            <a:spLocks noGrp="1"/>
          </p:cNvSpPr>
          <p:nvPr>
            <p:ph type="ctrTitle"/>
          </p:nvPr>
        </p:nvSpPr>
        <p:spPr>
          <a:xfrm>
            <a:off x="838200" y="365126"/>
            <a:ext cx="10515600" cy="2347618"/>
          </a:xfrm>
        </p:spPr>
        <p:txBody>
          <a:bodyPr anchor="b">
            <a:normAutofit/>
          </a:bodyPr>
          <a:lstStyle>
            <a:lvl1pPr algn="ctr">
              <a:defRPr sz="6000" cap="none" baseline="0">
                <a:solidFill>
                  <a:schemeClr val="accent2"/>
                </a:solidFill>
              </a:defRPr>
            </a:lvl1pPr>
          </a:lstStyle>
          <a:p>
            <a:r>
              <a:rPr lang="en-US" smtClean="0"/>
              <a:t>Click to edit Master title style</a:t>
            </a:r>
            <a:endParaRPr lang="en-CA"/>
          </a:p>
        </p:txBody>
      </p:sp>
      <p:graphicFrame>
        <p:nvGraphicFramePr>
          <p:cNvPr id="8" name="Table 7">
            <a:extLst>
              <a:ext uri="{FF2B5EF4-FFF2-40B4-BE49-F238E27FC236}">
                <a16:creationId xmlns="" xmlns:a16="http://schemas.microsoft.com/office/drawing/2014/main" id="{72EB7698-7393-2F44-9AEC-BC51D93499E5}"/>
              </a:ext>
            </a:extLst>
          </p:cNvPr>
          <p:cNvGraphicFramePr>
            <a:graphicFrameLocks noGrp="1"/>
          </p:cNvGraphicFramePr>
          <p:nvPr userDrawn="1">
            <p:extLst>
              <p:ext uri="{D42A27DB-BD31-4B8C-83A1-F6EECF244321}">
                <p14:modId xmlns:p14="http://schemas.microsoft.com/office/powerpoint/2010/main" val="895799796"/>
              </p:ext>
            </p:extLst>
          </p:nvPr>
        </p:nvGraphicFramePr>
        <p:xfrm>
          <a:off x="838200" y="4173243"/>
          <a:ext cx="10571924" cy="822960"/>
        </p:xfrm>
        <a:graphic>
          <a:graphicData uri="http://schemas.openxmlformats.org/drawingml/2006/table">
            <a:tbl>
              <a:tblPr firstRow="1" bandRow="1">
                <a:tableStyleId>{2D5ABB26-0587-4C30-8999-92F81FD0307C}</a:tableStyleId>
              </a:tblPr>
              <a:tblGrid>
                <a:gridCol w="2642981">
                  <a:extLst>
                    <a:ext uri="{9D8B030D-6E8A-4147-A177-3AD203B41FA5}">
                      <a16:colId xmlns="" xmlns:a16="http://schemas.microsoft.com/office/drawing/2014/main" val="1936427766"/>
                    </a:ext>
                  </a:extLst>
                </a:gridCol>
                <a:gridCol w="2642981">
                  <a:extLst>
                    <a:ext uri="{9D8B030D-6E8A-4147-A177-3AD203B41FA5}">
                      <a16:colId xmlns="" xmlns:a16="http://schemas.microsoft.com/office/drawing/2014/main" val="2391936822"/>
                    </a:ext>
                  </a:extLst>
                </a:gridCol>
                <a:gridCol w="2642981">
                  <a:extLst>
                    <a:ext uri="{9D8B030D-6E8A-4147-A177-3AD203B41FA5}">
                      <a16:colId xmlns="" xmlns:a16="http://schemas.microsoft.com/office/drawing/2014/main" val="270866837"/>
                    </a:ext>
                  </a:extLst>
                </a:gridCol>
                <a:gridCol w="2642981">
                  <a:extLst>
                    <a:ext uri="{9D8B030D-6E8A-4147-A177-3AD203B41FA5}">
                      <a16:colId xmlns="" xmlns:a16="http://schemas.microsoft.com/office/drawing/2014/main" val="1400657963"/>
                    </a:ext>
                  </a:extLst>
                </a:gridCol>
              </a:tblGrid>
              <a:tr h="370840">
                <a:tc>
                  <a:txBody>
                    <a:bodyPr/>
                    <a:lstStyle/>
                    <a:p>
                      <a:r>
                        <a:rPr lang="en-US" sz="1200" b="1" dirty="0">
                          <a:solidFill>
                            <a:schemeClr val="tx2"/>
                          </a:solidFill>
                        </a:rPr>
                        <a:t>AMERICAS</a:t>
                      </a:r>
                    </a:p>
                    <a:p>
                      <a:r>
                        <a:rPr lang="en-US" sz="1200" dirty="0">
                          <a:solidFill>
                            <a:schemeClr val="tx2"/>
                          </a:solidFill>
                        </a:rPr>
                        <a:t>Sales +1 800 804 6299</a:t>
                      </a:r>
                    </a:p>
                    <a:p>
                      <a:r>
                        <a:rPr lang="en-US" sz="1200" dirty="0">
                          <a:solidFill>
                            <a:schemeClr val="tx2"/>
                          </a:solidFill>
                        </a:rPr>
                        <a:t>Phone +1 604 601 8000</a:t>
                      </a:r>
                    </a:p>
                    <a:p>
                      <a:r>
                        <a:rPr lang="en-US" sz="1200" dirty="0" smtClean="0">
                          <a:solidFill>
                            <a:schemeClr val="tx2"/>
                          </a:solidFill>
                        </a:rPr>
                        <a:t>info@maximizer.com</a:t>
                      </a:r>
                      <a:endParaRPr lang="en-US" sz="1200" dirty="0">
                        <a:solidFill>
                          <a:schemeClr val="tx2"/>
                        </a:solidFill>
                      </a:endParaRPr>
                    </a:p>
                  </a:txBody>
                  <a:tcPr/>
                </a:tc>
                <a:tc>
                  <a:txBody>
                    <a:bodyPr/>
                    <a:lstStyle/>
                    <a:p>
                      <a:r>
                        <a:rPr lang="en-US" sz="1200" b="1" dirty="0">
                          <a:solidFill>
                            <a:schemeClr val="tx2"/>
                          </a:solidFill>
                        </a:rPr>
                        <a:t>EMEA</a:t>
                      </a:r>
                    </a:p>
                    <a:p>
                      <a:r>
                        <a:rPr lang="en-US" sz="1200" dirty="0">
                          <a:solidFill>
                            <a:schemeClr val="tx2"/>
                          </a:solidFill>
                        </a:rPr>
                        <a:t>Phone </a:t>
                      </a:r>
                      <a:r>
                        <a:rPr lang="en-US" sz="1200" dirty="0" smtClean="0">
                          <a:solidFill>
                            <a:schemeClr val="tx2"/>
                          </a:solidFill>
                        </a:rPr>
                        <a:t>+44 13 4476 6900</a:t>
                      </a:r>
                      <a:endParaRPr lang="en-US" sz="1200" dirty="0">
                        <a:solidFill>
                          <a:schemeClr val="tx2"/>
                        </a:solidFill>
                      </a:endParaRPr>
                    </a:p>
                    <a:p>
                      <a:r>
                        <a:rPr lang="en-US" sz="1200" dirty="0" smtClean="0">
                          <a:solidFill>
                            <a:schemeClr val="tx2"/>
                          </a:solidFill>
                        </a:rPr>
                        <a:t>enquiries@maximizer.com</a:t>
                      </a:r>
                      <a:endParaRPr lang="en-US" sz="1200" dirty="0">
                        <a:solidFill>
                          <a:schemeClr val="tx2"/>
                        </a:solidFill>
                      </a:endParaRPr>
                    </a:p>
                  </a:txBody>
                  <a:tcPr/>
                </a:tc>
                <a:tc>
                  <a:txBody>
                    <a:bodyPr/>
                    <a:lstStyle/>
                    <a:p>
                      <a:r>
                        <a:rPr lang="en-US" sz="1200" b="1" dirty="0">
                          <a:solidFill>
                            <a:schemeClr val="tx2"/>
                          </a:solidFill>
                        </a:rPr>
                        <a:t>ANZ</a:t>
                      </a:r>
                    </a:p>
                    <a:p>
                      <a:r>
                        <a:rPr lang="en-US" sz="1200" dirty="0">
                          <a:solidFill>
                            <a:schemeClr val="tx2"/>
                          </a:solidFill>
                        </a:rPr>
                        <a:t>Phone </a:t>
                      </a:r>
                      <a:r>
                        <a:rPr lang="en-US" sz="1200" dirty="0" smtClean="0">
                          <a:solidFill>
                            <a:schemeClr val="tx2"/>
                          </a:solidFill>
                        </a:rPr>
                        <a:t>+61 2 9957 2011</a:t>
                      </a:r>
                      <a:endParaRPr lang="en-US" sz="1200" dirty="0">
                        <a:solidFill>
                          <a:schemeClr val="tx2"/>
                        </a:solidFill>
                      </a:endParaRPr>
                    </a:p>
                    <a:p>
                      <a:r>
                        <a:rPr lang="en-US" sz="1200" dirty="0" smtClean="0">
                          <a:solidFill>
                            <a:schemeClr val="tx2"/>
                          </a:solidFill>
                        </a:rPr>
                        <a:t>info.anz@maximizer.com</a:t>
                      </a:r>
                      <a:endParaRPr lang="en-US" sz="1200" dirty="0">
                        <a:solidFill>
                          <a:schemeClr val="tx2"/>
                        </a:solidFill>
                      </a:endParaRPr>
                    </a:p>
                  </a:txBody>
                  <a:tcPr/>
                </a:tc>
                <a:tc>
                  <a:txBody>
                    <a:bodyPr/>
                    <a:lstStyle/>
                    <a:p>
                      <a:endParaRPr lang="en-US" sz="1200" dirty="0">
                        <a:solidFill>
                          <a:schemeClr val="tx2"/>
                        </a:solidFill>
                      </a:endParaRPr>
                    </a:p>
                  </a:txBody>
                  <a:tcPr/>
                </a:tc>
                <a:extLst>
                  <a:ext uri="{0D108BD9-81ED-4DB2-BD59-A6C34878D82A}">
                    <a16:rowId xmlns="" xmlns:a16="http://schemas.microsoft.com/office/drawing/2014/main" val="2722540190"/>
                  </a:ext>
                </a:extLst>
              </a:tr>
            </a:tbl>
          </a:graphicData>
        </a:graphic>
      </p:graphicFrame>
      <p:pic>
        <p:nvPicPr>
          <p:cNvPr id="5" name="Picture 4">
            <a:extLst>
              <a:ext uri="{FF2B5EF4-FFF2-40B4-BE49-F238E27FC236}">
                <a16:creationId xmlns="" xmlns:a16="http://schemas.microsoft.com/office/drawing/2014/main" id="{FE358603-B359-914D-88A3-EEF8C7AA01F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75806" y="4228900"/>
            <a:ext cx="2162092" cy="347480"/>
          </a:xfrm>
          <a:prstGeom prst="rect">
            <a:avLst/>
          </a:prstGeom>
        </p:spPr>
      </p:pic>
    </p:spTree>
    <p:extLst>
      <p:ext uri="{BB962C8B-B14F-4D97-AF65-F5344CB8AC3E}">
        <p14:creationId xmlns:p14="http://schemas.microsoft.com/office/powerpoint/2010/main" val="30393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 Half Photo">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08BF7A86-65D6-D943-B897-613EF096CED7}"/>
              </a:ext>
            </a:extLst>
          </p:cNvPr>
          <p:cNvSpPr/>
          <p:nvPr userDrawn="1"/>
        </p:nvSpPr>
        <p:spPr>
          <a:xfrm>
            <a:off x="0" y="-1"/>
            <a:ext cx="12192000" cy="343366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rotWithShape="1">
          <a:blip r:embed="rId2" cstate="print">
            <a:extLst>
              <a:ext uri="{28A0092B-C50C-407E-A947-70E740481C1C}">
                <a14:useLocalDpi xmlns:a14="http://schemas.microsoft.com/office/drawing/2010/main" val="0"/>
              </a:ext>
            </a:extLst>
          </a:blip>
          <a:srcRect l="153" t="54899" b="245"/>
          <a:stretch/>
        </p:blipFill>
        <p:spPr>
          <a:xfrm>
            <a:off x="0" y="3433666"/>
            <a:ext cx="12191999" cy="3424334"/>
          </a:xfrm>
          <a:prstGeom prst="rect">
            <a:avLst/>
          </a:prstGeom>
        </p:spPr>
      </p:pic>
      <p:sp>
        <p:nvSpPr>
          <p:cNvPr id="2" name="Title 1"/>
          <p:cNvSpPr>
            <a:spLocks noGrp="1"/>
          </p:cNvSpPr>
          <p:nvPr>
            <p:ph type="ctrTitle"/>
          </p:nvPr>
        </p:nvSpPr>
        <p:spPr>
          <a:xfrm>
            <a:off x="838200" y="365126"/>
            <a:ext cx="10515600" cy="2347618"/>
          </a:xfrm>
        </p:spPr>
        <p:txBody>
          <a:bodyPr anchor="b">
            <a:normAutofit/>
          </a:bodyPr>
          <a:lstStyle>
            <a:lvl1pPr algn="l">
              <a:defRPr sz="6000" cap="none" baseline="0">
                <a:solidFill>
                  <a:schemeClr val="bg1"/>
                </a:solidFill>
              </a:defRPr>
            </a:lvl1pPr>
          </a:lstStyle>
          <a:p>
            <a:r>
              <a:rPr lang="en-US" smtClean="0"/>
              <a:t>Click to edit Master title style</a:t>
            </a:r>
            <a:endParaRPr lang="en-CA"/>
          </a:p>
        </p:txBody>
      </p:sp>
      <p:sp>
        <p:nvSpPr>
          <p:cNvPr id="3" name="Subtitle 2"/>
          <p:cNvSpPr>
            <a:spLocks noGrp="1"/>
          </p:cNvSpPr>
          <p:nvPr>
            <p:ph type="subTitle" idx="1"/>
          </p:nvPr>
        </p:nvSpPr>
        <p:spPr>
          <a:xfrm>
            <a:off x="838200" y="4173243"/>
            <a:ext cx="10515600" cy="1467112"/>
          </a:xfrm>
        </p:spPr>
        <p:txBody>
          <a:bodyPr anchor="t"/>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CA"/>
          </a:p>
        </p:txBody>
      </p:sp>
    </p:spTree>
    <p:extLst>
      <p:ext uri="{BB962C8B-B14F-4D97-AF65-F5344CB8AC3E}">
        <p14:creationId xmlns:p14="http://schemas.microsoft.com/office/powerpoint/2010/main" val="3162227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le - Full Photo">
    <p:spTree>
      <p:nvGrpSpPr>
        <p:cNvPr id="1" name=""/>
        <p:cNvGrpSpPr/>
        <p:nvPr/>
      </p:nvGrpSpPr>
      <p:grpSpPr>
        <a:xfrm>
          <a:off x="0" y="0"/>
          <a:ext cx="0" cy="0"/>
          <a:chOff x="0" y="0"/>
          <a:chExt cx="0" cy="0"/>
        </a:xfrm>
      </p:grpSpPr>
      <p:sp>
        <p:nvSpPr>
          <p:cNvPr id="6" name="Rectangle 5">
            <a:extLst>
              <a:ext uri="{FF2B5EF4-FFF2-40B4-BE49-F238E27FC236}">
                <a16:creationId xmlns="" xmlns:a16="http://schemas.microsoft.com/office/drawing/2014/main" id="{95DB5342-3C33-9B4E-A34F-480EFAA045D7}"/>
              </a:ext>
            </a:extLst>
          </p:cNvPr>
          <p:cNvSpPr/>
          <p:nvPr userDrawn="1"/>
        </p:nvSpPr>
        <p:spPr>
          <a:xfrm>
            <a:off x="0" y="-1"/>
            <a:ext cx="12192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1850" y="1709738"/>
            <a:ext cx="10515600" cy="2852737"/>
          </a:xfrm>
        </p:spPr>
        <p:txBody>
          <a:bodyPr anchor="b"/>
          <a:lstStyle>
            <a:lvl1pPr algn="l">
              <a:defRPr sz="6000">
                <a:solidFill>
                  <a:schemeClr val="bg1"/>
                </a:solidFill>
              </a:defRPr>
            </a:lvl1pPr>
          </a:lstStyle>
          <a:p>
            <a:r>
              <a:rPr lang="en-US" smtClean="0"/>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Tree>
    <p:extLst>
      <p:ext uri="{BB962C8B-B14F-4D97-AF65-F5344CB8AC3E}">
        <p14:creationId xmlns:p14="http://schemas.microsoft.com/office/powerpoint/2010/main" val="3635454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Content - 1 Line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lvl1pPr marL="408600" indent="-408600">
              <a:buFontTx/>
              <a:buBlip>
                <a:blip r:embed="rId2"/>
              </a:buBlip>
              <a:defRPr/>
            </a:lvl1pPr>
            <a:lvl2pPr marL="829800" indent="-372600">
              <a:buFont typeface="Wingdings" pitchFamily="2" charset="2"/>
              <a:buChar char="§"/>
              <a:defRPr/>
            </a:lvl2pPr>
            <a:lvl3pPr marL="1215000" indent="-300600">
              <a:buFont typeface="Wingdings" pitchFamily="2" charset="2"/>
              <a:buChar char="§"/>
              <a:defRPr/>
            </a:lvl3pPr>
            <a:lvl4pPr marL="1672200" indent="-300600">
              <a:buFont typeface="Wingdings" pitchFamily="2" charset="2"/>
              <a:buChar char="§"/>
              <a:defRPr/>
            </a:lvl4pPr>
            <a:lvl5pPr marL="2129400" indent="-300600">
              <a:buFont typeface="Wingdings" pitchFamily="2" charset="2"/>
              <a:buChar cha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pic>
        <p:nvPicPr>
          <p:cNvPr id="6" name="Picture 5">
            <a:extLst>
              <a:ext uri="{FF2B5EF4-FFF2-40B4-BE49-F238E27FC236}">
                <a16:creationId xmlns="" xmlns:a16="http://schemas.microsoft.com/office/drawing/2014/main" id="{CD45F11B-4D4C-134D-9C1F-01136BA5DF9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646000" y="6311900"/>
            <a:ext cx="900000" cy="144643"/>
          </a:xfrm>
          <a:prstGeom prst="rect">
            <a:avLst/>
          </a:prstGeom>
        </p:spPr>
      </p:pic>
    </p:spTree>
    <p:extLst>
      <p:ext uri="{BB962C8B-B14F-4D97-AF65-F5344CB8AC3E}">
        <p14:creationId xmlns:p14="http://schemas.microsoft.com/office/powerpoint/2010/main" val="405492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Content - 2 Lin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661686"/>
            <a:ext cx="10515600" cy="1325563"/>
          </a:xfrm>
        </p:spPr>
        <p:txBody>
          <a:bodyPr/>
          <a:lstStyle>
            <a:lvl1pPr>
              <a:defRPr/>
            </a:lvl1pPr>
          </a:lstStyle>
          <a:p>
            <a:r>
              <a:rPr lang="en-US" dirty="0"/>
              <a:t>Click to edit Master title </a:t>
            </a:r>
            <a:r>
              <a:rPr lang="en-US" dirty="0" smtClean="0"/>
              <a:t>style</a:t>
            </a:r>
            <a:br>
              <a:rPr lang="en-US" dirty="0" smtClean="0"/>
            </a:br>
            <a:r>
              <a:rPr lang="en-US" dirty="0" smtClean="0"/>
              <a:t>two lines</a:t>
            </a:r>
            <a:endParaRPr lang="en-CA" dirty="0"/>
          </a:p>
        </p:txBody>
      </p:sp>
      <p:sp>
        <p:nvSpPr>
          <p:cNvPr id="3" name="Content Placeholder 2"/>
          <p:cNvSpPr>
            <a:spLocks noGrp="1"/>
          </p:cNvSpPr>
          <p:nvPr>
            <p:ph idx="1"/>
          </p:nvPr>
        </p:nvSpPr>
        <p:spPr>
          <a:xfrm>
            <a:off x="838200" y="2283811"/>
            <a:ext cx="10515600" cy="3893152"/>
          </a:xfrm>
        </p:spPr>
        <p:txBody>
          <a:bodyPr/>
          <a:lstStyle>
            <a:lvl1pPr marL="408600" indent="-408600">
              <a:buFontTx/>
              <a:buBlip>
                <a:blip r:embed="rId2"/>
              </a:buBlip>
              <a:defRPr/>
            </a:lvl1pPr>
            <a:lvl2pPr marL="829800" indent="-372600">
              <a:buFont typeface="Wingdings" pitchFamily="2" charset="2"/>
              <a:buChar char="§"/>
              <a:defRPr/>
            </a:lvl2pPr>
            <a:lvl3pPr marL="1215000" indent="-300600">
              <a:buFont typeface="Wingdings" pitchFamily="2" charset="2"/>
              <a:buChar char="§"/>
              <a:defRPr/>
            </a:lvl3pPr>
            <a:lvl4pPr marL="1672200" indent="-300600">
              <a:buFont typeface="Wingdings" pitchFamily="2" charset="2"/>
              <a:buChar char="§"/>
              <a:defRPr/>
            </a:lvl4pPr>
            <a:lvl5pPr marL="2129400" indent="-300600">
              <a:buFont typeface="Wingdings" pitchFamily="2" charset="2"/>
              <a:buChar cha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pic>
        <p:nvPicPr>
          <p:cNvPr id="6" name="Picture 5">
            <a:extLst>
              <a:ext uri="{FF2B5EF4-FFF2-40B4-BE49-F238E27FC236}">
                <a16:creationId xmlns="" xmlns:a16="http://schemas.microsoft.com/office/drawing/2014/main" id="{CD45F11B-4D4C-134D-9C1F-01136BA5DF9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646000" y="6311900"/>
            <a:ext cx="900000" cy="144643"/>
          </a:xfrm>
          <a:prstGeom prst="rect">
            <a:avLst/>
          </a:prstGeom>
        </p:spPr>
      </p:pic>
    </p:spTree>
    <p:extLst>
      <p:ext uri="{BB962C8B-B14F-4D97-AF65-F5344CB8AC3E}">
        <p14:creationId xmlns:p14="http://schemas.microsoft.com/office/powerpoint/2010/main" val="3616345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ontent - 1 Line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pic>
        <p:nvPicPr>
          <p:cNvPr id="7" name="Picture 6">
            <a:extLst>
              <a:ext uri="{FF2B5EF4-FFF2-40B4-BE49-F238E27FC236}">
                <a16:creationId xmlns="" xmlns:a16="http://schemas.microsoft.com/office/drawing/2014/main" id="{DFF52D6D-0D52-FE40-92A1-8C5CBA08CBF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46000" y="6311900"/>
            <a:ext cx="900000" cy="144643"/>
          </a:xfrm>
          <a:prstGeom prst="rect">
            <a:avLst/>
          </a:prstGeom>
        </p:spPr>
      </p:pic>
    </p:spTree>
    <p:extLst>
      <p:ext uri="{BB962C8B-B14F-4D97-AF65-F5344CB8AC3E}">
        <p14:creationId xmlns:p14="http://schemas.microsoft.com/office/powerpoint/2010/main" val="1503024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 2 Line 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661686"/>
            <a:ext cx="10515600" cy="1325563"/>
          </a:xfrm>
        </p:spPr>
        <p:txBody>
          <a:bodyPr/>
          <a:lstStyle>
            <a:lvl1pPr>
              <a:defRPr/>
            </a:lvl1pPr>
          </a:lstStyle>
          <a:p>
            <a:r>
              <a:rPr lang="en-US" dirty="0"/>
              <a:t>Click to edit Master title </a:t>
            </a:r>
            <a:r>
              <a:rPr lang="en-US" dirty="0" smtClean="0"/>
              <a:t>style</a:t>
            </a:r>
            <a:br>
              <a:rPr lang="en-US" dirty="0" smtClean="0"/>
            </a:br>
            <a:r>
              <a:rPr lang="en-US" dirty="0" smtClean="0"/>
              <a:t>two lines</a:t>
            </a:r>
            <a:endParaRPr lang="en-CA" dirty="0"/>
          </a:p>
        </p:txBody>
      </p:sp>
      <p:pic>
        <p:nvPicPr>
          <p:cNvPr id="6" name="Picture 5">
            <a:extLst>
              <a:ext uri="{FF2B5EF4-FFF2-40B4-BE49-F238E27FC236}">
                <a16:creationId xmlns="" xmlns:a16="http://schemas.microsoft.com/office/drawing/2014/main" id="{CD45F11B-4D4C-134D-9C1F-01136BA5DF9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46000" y="6311900"/>
            <a:ext cx="900000" cy="144643"/>
          </a:xfrm>
          <a:prstGeom prst="rect">
            <a:avLst/>
          </a:prstGeom>
        </p:spPr>
      </p:pic>
    </p:spTree>
    <p:extLst>
      <p:ext uri="{BB962C8B-B14F-4D97-AF65-F5344CB8AC3E}">
        <p14:creationId xmlns:p14="http://schemas.microsoft.com/office/powerpoint/2010/main" val="743506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006A66DD-EF45-F64E-A291-1F303C7B100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53" t="10432" r="566" b="243"/>
          <a:stretch/>
        </p:blipFill>
        <p:spPr>
          <a:xfrm>
            <a:off x="-70105" y="0"/>
            <a:ext cx="12262105" cy="6897434"/>
          </a:xfrm>
          <a:prstGeom prst="rect">
            <a:avLst/>
          </a:prstGeom>
        </p:spPr>
      </p:pic>
      <p:sp>
        <p:nvSpPr>
          <p:cNvPr id="2" name="Title 1"/>
          <p:cNvSpPr>
            <a:spLocks noGrp="1"/>
          </p:cNvSpPr>
          <p:nvPr>
            <p:ph type="title"/>
          </p:nvPr>
        </p:nvSpPr>
        <p:spPr>
          <a:xfrm>
            <a:off x="831850" y="1709738"/>
            <a:ext cx="10515600" cy="2852737"/>
          </a:xfrm>
        </p:spPr>
        <p:txBody>
          <a:bodyPr anchor="b"/>
          <a:lstStyle>
            <a:lvl1pPr algn="l">
              <a:defRPr sz="6000">
                <a:solidFill>
                  <a:schemeClr val="tx2"/>
                </a:solidFill>
              </a:defRPr>
            </a:lvl1pPr>
          </a:lstStyle>
          <a:p>
            <a:r>
              <a:rPr lang="en-US" smtClean="0"/>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Tree>
    <p:extLst>
      <p:ext uri="{BB962C8B-B14F-4D97-AF65-F5344CB8AC3E}">
        <p14:creationId xmlns:p14="http://schemas.microsoft.com/office/powerpoint/2010/main" val="877304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allout">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006A66DD-EF45-F64E-A291-1F303C7B100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53" t="9921" b="244"/>
          <a:stretch/>
        </p:blipFill>
        <p:spPr>
          <a:xfrm>
            <a:off x="0" y="0"/>
            <a:ext cx="12191999" cy="6858000"/>
          </a:xfrm>
          <a:prstGeom prst="rect">
            <a:avLst/>
          </a:prstGeom>
        </p:spPr>
      </p:pic>
      <p:sp>
        <p:nvSpPr>
          <p:cNvPr id="2" name="Title 1"/>
          <p:cNvSpPr>
            <a:spLocks noGrp="1"/>
          </p:cNvSpPr>
          <p:nvPr>
            <p:ph type="title"/>
          </p:nvPr>
        </p:nvSpPr>
        <p:spPr>
          <a:xfrm>
            <a:off x="831850" y="805873"/>
            <a:ext cx="10515600" cy="5246254"/>
          </a:xfrm>
        </p:spPr>
        <p:txBody>
          <a:bodyPr anchor="ctr"/>
          <a:lstStyle>
            <a:lvl1pPr algn="ctr">
              <a:defRPr sz="6000">
                <a:solidFill>
                  <a:schemeClr val="tx2"/>
                </a:solidFill>
              </a:defRPr>
            </a:lvl1pPr>
          </a:lstStyle>
          <a:p>
            <a:r>
              <a:rPr lang="en-US" smtClean="0"/>
              <a:t>Click to edit Master title style</a:t>
            </a:r>
            <a:endParaRPr lang="en-CA"/>
          </a:p>
        </p:txBody>
      </p:sp>
    </p:spTree>
    <p:extLst>
      <p:ext uri="{BB962C8B-B14F-4D97-AF65-F5344CB8AC3E}">
        <p14:creationId xmlns:p14="http://schemas.microsoft.com/office/powerpoint/2010/main" val="3813548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381523204"/>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60" r:id="rId3"/>
    <p:sldLayoutId id="2147483650" r:id="rId4"/>
    <p:sldLayoutId id="2147483662" r:id="rId5"/>
    <p:sldLayoutId id="2147483654" r:id="rId6"/>
    <p:sldLayoutId id="2147483663" r:id="rId7"/>
    <p:sldLayoutId id="2147483651" r:id="rId8"/>
    <p:sldLayoutId id="2147483658" r:id="rId9"/>
    <p:sldLayoutId id="2147483659" r:id="rId10"/>
    <p:sldLayoutId id="2147483664" r:id="rId11"/>
    <p:sldLayoutId id="2147483665" r:id="rId12"/>
    <p:sldLayoutId id="2147483652" r:id="rId13"/>
    <p:sldLayoutId id="2147483653" r:id="rId14"/>
    <p:sldLayoutId id="2147483656" r:id="rId15"/>
    <p:sldLayoutId id="2147483655" r:id="rId16"/>
    <p:sldLayoutId id="2147483661"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ctr" defTabSz="914400" rtl="0" eaLnBrk="1" latinLnBrk="0" hangingPunct="1">
        <a:lnSpc>
          <a:spcPct val="90000"/>
        </a:lnSpc>
        <a:spcBef>
          <a:spcPct val="0"/>
        </a:spcBef>
        <a:buNone/>
        <a:defRPr sz="4400" kern="1200">
          <a:solidFill>
            <a:schemeClr val="accent2"/>
          </a:solidFill>
          <a:latin typeface="+mj-lt"/>
          <a:ea typeface="+mj-ea"/>
          <a:cs typeface="+mj-cs"/>
        </a:defRPr>
      </a:lvl1pPr>
    </p:titleStyle>
    <p:bodyStyle>
      <a:lvl1pPr marL="408600" indent="-408600" algn="l" defTabSz="914400" rtl="0" eaLnBrk="1" latinLnBrk="0" hangingPunct="1">
        <a:lnSpc>
          <a:spcPct val="90000"/>
        </a:lnSpc>
        <a:spcBef>
          <a:spcPts val="1000"/>
        </a:spcBef>
        <a:buFontTx/>
        <a:buBlip>
          <a:blip r:embed="rId19"/>
        </a:buBlip>
        <a:defRPr sz="2400" kern="1200">
          <a:solidFill>
            <a:schemeClr val="tx2"/>
          </a:solidFill>
          <a:latin typeface="+mn-lt"/>
          <a:ea typeface="+mn-ea"/>
          <a:cs typeface="+mn-cs"/>
        </a:defRPr>
      </a:lvl1pPr>
      <a:lvl2pPr marL="829800" indent="-372600" algn="l" defTabSz="914400" rtl="0" eaLnBrk="1" latinLnBrk="0" hangingPunct="1">
        <a:lnSpc>
          <a:spcPct val="90000"/>
        </a:lnSpc>
        <a:spcBef>
          <a:spcPts val="500"/>
        </a:spcBef>
        <a:buFont typeface="Wingdings" pitchFamily="2" charset="2"/>
        <a:buChar char="§"/>
        <a:defRPr sz="1800" b="0" kern="1200">
          <a:solidFill>
            <a:schemeClr val="tx2"/>
          </a:solidFill>
          <a:latin typeface="+mn-lt"/>
          <a:ea typeface="+mn-ea"/>
          <a:cs typeface="+mn-cs"/>
        </a:defRPr>
      </a:lvl2pPr>
      <a:lvl3pPr marL="1215000" indent="-300600" algn="l" defTabSz="914400" rtl="0" eaLnBrk="1" latinLnBrk="0" hangingPunct="1">
        <a:lnSpc>
          <a:spcPct val="90000"/>
        </a:lnSpc>
        <a:spcBef>
          <a:spcPts val="500"/>
        </a:spcBef>
        <a:buFont typeface="Wingdings" pitchFamily="2" charset="2"/>
        <a:buChar char="§"/>
        <a:defRPr sz="1400" kern="1200">
          <a:solidFill>
            <a:schemeClr val="tx2"/>
          </a:solidFill>
          <a:latin typeface="+mn-lt"/>
          <a:ea typeface="+mn-ea"/>
          <a:cs typeface="+mn-cs"/>
        </a:defRPr>
      </a:lvl3pPr>
      <a:lvl4pPr marL="1672200" indent="-300600" algn="l" defTabSz="914400" rtl="0" eaLnBrk="1" latinLnBrk="0" hangingPunct="1">
        <a:lnSpc>
          <a:spcPct val="90000"/>
        </a:lnSpc>
        <a:spcBef>
          <a:spcPts val="500"/>
        </a:spcBef>
        <a:buFont typeface="Wingdings" pitchFamily="2" charset="2"/>
        <a:buChar char="§"/>
        <a:defRPr sz="1400" kern="1200">
          <a:solidFill>
            <a:schemeClr val="tx2"/>
          </a:solidFill>
          <a:latin typeface="+mn-lt"/>
          <a:ea typeface="+mn-ea"/>
          <a:cs typeface="+mn-cs"/>
        </a:defRPr>
      </a:lvl4pPr>
      <a:lvl5pPr marL="2129400" indent="-300600" algn="l" defTabSz="914400" rtl="0" eaLnBrk="1" latinLnBrk="0" hangingPunct="1">
        <a:lnSpc>
          <a:spcPct val="90000"/>
        </a:lnSpc>
        <a:spcBef>
          <a:spcPts val="500"/>
        </a:spcBef>
        <a:buFont typeface="Wingdings" pitchFamily="2" charset="2"/>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png"/><Relationship Id="rId1" Type="http://schemas.openxmlformats.org/officeDocument/2006/relationships/slideLayout" Target="../slideLayouts/slideLayout11.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png"/><Relationship Id="rId1" Type="http://schemas.openxmlformats.org/officeDocument/2006/relationships/slideLayout" Target="../slideLayouts/slideLayout11.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1.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4.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png"/><Relationship Id="rId1" Type="http://schemas.openxmlformats.org/officeDocument/2006/relationships/slideLayout" Target="../slideLayouts/slideLayout11.xml"/><Relationship Id="rId5" Type="http://schemas.openxmlformats.org/officeDocument/2006/relationships/image" Target="../media/image27.pn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png"/><Relationship Id="rId1" Type="http://schemas.openxmlformats.org/officeDocument/2006/relationships/slideLayout" Target="../slideLayouts/slideLayout11.xml"/><Relationship Id="rId5" Type="http://schemas.openxmlformats.org/officeDocument/2006/relationships/image" Target="../media/image30.png"/><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png"/><Relationship Id="rId1" Type="http://schemas.openxmlformats.org/officeDocument/2006/relationships/slideLayout" Target="../slideLayouts/slideLayout11.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8" Type="http://schemas.openxmlformats.org/officeDocument/2006/relationships/image" Target="../media/image1.png"/><Relationship Id="rId13" Type="http://schemas.openxmlformats.org/officeDocument/2006/relationships/slide" Target="slide26.xml"/><Relationship Id="rId3" Type="http://schemas.openxmlformats.org/officeDocument/2006/relationships/slide" Target="slide10.xml"/><Relationship Id="rId7" Type="http://schemas.openxmlformats.org/officeDocument/2006/relationships/slide" Target="slide20.xml"/><Relationship Id="rId12" Type="http://schemas.openxmlformats.org/officeDocument/2006/relationships/slide" Target="slide25.xml"/><Relationship Id="rId2" Type="http://schemas.openxmlformats.org/officeDocument/2006/relationships/slide" Target="slide3.xml"/><Relationship Id="rId1" Type="http://schemas.openxmlformats.org/officeDocument/2006/relationships/slideLayout" Target="../slideLayouts/slideLayout4.xml"/><Relationship Id="rId6" Type="http://schemas.openxmlformats.org/officeDocument/2006/relationships/slide" Target="slide18.xml"/><Relationship Id="rId11" Type="http://schemas.openxmlformats.org/officeDocument/2006/relationships/slide" Target="slide24.xml"/><Relationship Id="rId5" Type="http://schemas.openxmlformats.org/officeDocument/2006/relationships/slide" Target="slide11.xml"/><Relationship Id="rId10" Type="http://schemas.openxmlformats.org/officeDocument/2006/relationships/slide" Target="slide22.xml"/><Relationship Id="rId4" Type="http://schemas.openxmlformats.org/officeDocument/2006/relationships/slide" Target="slide19.xml"/><Relationship Id="rId9" Type="http://schemas.openxmlformats.org/officeDocument/2006/relationships/slide" Target="slide23.xml"/></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1.xml"/><Relationship Id="rId4" Type="http://schemas.openxmlformats.org/officeDocument/2006/relationships/image" Target="../media/image41.png"/></Relationships>
</file>

<file path=ppt/slides/_rels/slide2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7.png"/><Relationship Id="rId1" Type="http://schemas.openxmlformats.org/officeDocument/2006/relationships/slideLayout" Target="../slideLayouts/slideLayout11.xml"/><Relationship Id="rId4" Type="http://schemas.openxmlformats.org/officeDocument/2006/relationships/image" Target="../media/image4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Maximizer CRM Live 2019 R5</a:t>
            </a:r>
            <a:endParaRPr lang="en-CA" dirty="0"/>
          </a:p>
        </p:txBody>
      </p:sp>
      <p:sp>
        <p:nvSpPr>
          <p:cNvPr id="3" name="Subtitle 2"/>
          <p:cNvSpPr>
            <a:spLocks noGrp="1"/>
          </p:cNvSpPr>
          <p:nvPr>
            <p:ph type="subTitle" idx="1"/>
          </p:nvPr>
        </p:nvSpPr>
        <p:spPr/>
        <p:txBody>
          <a:bodyPr/>
          <a:lstStyle/>
          <a:p>
            <a:r>
              <a:rPr lang="en-US" dirty="0" smtClean="0"/>
              <a:t>Demo Script</a:t>
            </a:r>
            <a:endParaRPr lang="en-CA" dirty="0"/>
          </a:p>
        </p:txBody>
      </p:sp>
    </p:spTree>
    <p:extLst>
      <p:ext uri="{BB962C8B-B14F-4D97-AF65-F5344CB8AC3E}">
        <p14:creationId xmlns:p14="http://schemas.microsoft.com/office/powerpoint/2010/main" val="2565169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4641936" y="1371072"/>
            <a:ext cx="7178589" cy="4135967"/>
          </a:xfrm>
          <a:prstGeom prst="rect">
            <a:avLst/>
          </a:prstGeom>
          <a:ln>
            <a:noFill/>
          </a:ln>
          <a:effectLst>
            <a:outerShdw blurRad="292100" dist="139700" dir="2700000" algn="tl" rotWithShape="0">
              <a:srgbClr val="333333">
                <a:alpha val="65000"/>
              </a:srgbClr>
            </a:outerShdw>
          </a:effectLst>
        </p:spPr>
      </p:pic>
      <p:sp>
        <p:nvSpPr>
          <p:cNvPr id="4" name="Title 1"/>
          <p:cNvSpPr>
            <a:spLocks noGrp="1"/>
          </p:cNvSpPr>
          <p:nvPr>
            <p:ph type="title"/>
          </p:nvPr>
        </p:nvSpPr>
        <p:spPr>
          <a:xfrm>
            <a:off x="371475" y="365126"/>
            <a:ext cx="6461125" cy="831850"/>
          </a:xfrm>
        </p:spPr>
        <p:txBody>
          <a:bodyPr>
            <a:normAutofit/>
          </a:bodyPr>
          <a:lstStyle/>
          <a:p>
            <a:r>
              <a:rPr lang="en-US" dirty="0" smtClean="0"/>
              <a:t>Field Mapping and Data Transfer</a:t>
            </a:r>
            <a:endParaRPr lang="en-CA" dirty="0"/>
          </a:p>
        </p:txBody>
      </p:sp>
      <p:sp>
        <p:nvSpPr>
          <p:cNvPr id="5" name="Content Placeholder 2"/>
          <p:cNvSpPr>
            <a:spLocks noGrp="1"/>
          </p:cNvSpPr>
          <p:nvPr>
            <p:ph sz="half" idx="1"/>
          </p:nvPr>
        </p:nvSpPr>
        <p:spPr>
          <a:xfrm>
            <a:off x="371475" y="1371072"/>
            <a:ext cx="4319588" cy="4351338"/>
          </a:xfrm>
        </p:spPr>
        <p:txBody>
          <a:bodyPr>
            <a:normAutofit/>
          </a:bodyPr>
          <a:lstStyle/>
          <a:p>
            <a:pPr marL="0" indent="0">
              <a:lnSpc>
                <a:spcPct val="100000"/>
              </a:lnSpc>
              <a:spcBef>
                <a:spcPts val="0"/>
              </a:spcBef>
              <a:buNone/>
            </a:pPr>
            <a:r>
              <a:rPr lang="en-US" sz="1100" dirty="0" smtClean="0">
                <a:solidFill>
                  <a:schemeClr val="tx1"/>
                </a:solidFill>
              </a:rPr>
              <a:t>To transfer data from a lead to Address Book entries during lead conversion, you need to make the fields available to both leads and Address Book entries. Those fields are mapped automatically.</a:t>
            </a:r>
          </a:p>
          <a:p>
            <a:pPr marL="0" indent="0">
              <a:lnSpc>
                <a:spcPct val="100000"/>
              </a:lnSpc>
              <a:spcBef>
                <a:spcPts val="0"/>
              </a:spcBef>
              <a:buNone/>
            </a:pPr>
            <a:endParaRPr lang="en-US" sz="1100" dirty="0">
              <a:solidFill>
                <a:schemeClr val="tx1"/>
              </a:solidFill>
            </a:endParaRPr>
          </a:p>
          <a:p>
            <a:pPr marL="0" indent="0">
              <a:lnSpc>
                <a:spcPct val="100000"/>
              </a:lnSpc>
              <a:spcBef>
                <a:spcPts val="0"/>
              </a:spcBef>
              <a:buNone/>
            </a:pPr>
            <a:r>
              <a:rPr lang="en-US" sz="1100" dirty="0" smtClean="0">
                <a:solidFill>
                  <a:schemeClr val="tx1"/>
                </a:solidFill>
              </a:rPr>
              <a:t>To view how the data flows from leads to Address Book entries, go to </a:t>
            </a:r>
            <a:r>
              <a:rPr lang="en-US" sz="1100" b="1" dirty="0" smtClean="0">
                <a:solidFill>
                  <a:schemeClr val="tx1"/>
                </a:solidFill>
              </a:rPr>
              <a:t>Administration &gt; Settings &gt; Conversion Mapping</a:t>
            </a:r>
            <a:r>
              <a:rPr lang="en-US" sz="1100" dirty="0" smtClean="0">
                <a:solidFill>
                  <a:schemeClr val="tx1"/>
                </a:solidFill>
              </a:rPr>
              <a:t>. The Address Book entry types identify what types of entries will receive data. For example, value of Industry field in leads will be copied to companies and individuals.</a:t>
            </a:r>
          </a:p>
          <a:p>
            <a:pPr marL="0" indent="0">
              <a:lnSpc>
                <a:spcPct val="100000"/>
              </a:lnSpc>
              <a:spcBef>
                <a:spcPts val="0"/>
              </a:spcBef>
              <a:buNone/>
            </a:pPr>
            <a:endParaRPr lang="en-US" sz="1100" dirty="0">
              <a:solidFill>
                <a:schemeClr val="tx1"/>
              </a:solidFill>
            </a:endParaRPr>
          </a:p>
          <a:p>
            <a:pPr marL="0" indent="0">
              <a:lnSpc>
                <a:spcPct val="100000"/>
              </a:lnSpc>
              <a:spcBef>
                <a:spcPts val="0"/>
              </a:spcBef>
              <a:buNone/>
            </a:pPr>
            <a:r>
              <a:rPr lang="en-US" sz="1100" dirty="0" smtClean="0">
                <a:solidFill>
                  <a:schemeClr val="tx1"/>
                </a:solidFill>
              </a:rPr>
              <a:t>If you don’t want to copy value from certain lead fields to Address Book entry fields, you can turn off transfer value option.</a:t>
            </a:r>
          </a:p>
          <a:p>
            <a:pPr marL="0" indent="0">
              <a:lnSpc>
                <a:spcPct val="100000"/>
              </a:lnSpc>
              <a:spcBef>
                <a:spcPts val="0"/>
              </a:spcBef>
              <a:buNone/>
            </a:pPr>
            <a:endParaRPr lang="en-US" sz="1100" dirty="0">
              <a:solidFill>
                <a:schemeClr val="tx1"/>
              </a:solidFill>
            </a:endParaRPr>
          </a:p>
          <a:p>
            <a:pPr marL="0" indent="0">
              <a:lnSpc>
                <a:spcPct val="100000"/>
              </a:lnSpc>
              <a:spcBef>
                <a:spcPts val="0"/>
              </a:spcBef>
              <a:buNone/>
            </a:pPr>
            <a:endParaRPr lang="en-US" sz="1100" dirty="0"/>
          </a:p>
          <a:p>
            <a:pPr marL="0" indent="0">
              <a:lnSpc>
                <a:spcPct val="100000"/>
              </a:lnSpc>
              <a:spcBef>
                <a:spcPts val="0"/>
              </a:spcBef>
              <a:buNone/>
            </a:pPr>
            <a:endParaRPr lang="en-CA" sz="1100" dirty="0"/>
          </a:p>
        </p:txBody>
      </p:sp>
      <p:sp>
        <p:nvSpPr>
          <p:cNvPr id="6" name="TextBox 5"/>
          <p:cNvSpPr txBox="1"/>
          <p:nvPr/>
        </p:nvSpPr>
        <p:spPr>
          <a:xfrm>
            <a:off x="9599349" y="4564884"/>
            <a:ext cx="1815836" cy="50783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900" dirty="0" smtClean="0"/>
              <a:t>Turn off the option if you don’t need to copy the value to Address Book entries.</a:t>
            </a:r>
            <a:endParaRPr lang="en-US" sz="900" dirty="0"/>
          </a:p>
        </p:txBody>
      </p:sp>
      <p:cxnSp>
        <p:nvCxnSpPr>
          <p:cNvPr id="13" name="Straight Arrow Connector 12"/>
          <p:cNvCxnSpPr>
            <a:stCxn id="6" idx="0"/>
          </p:cNvCxnSpPr>
          <p:nvPr/>
        </p:nvCxnSpPr>
        <p:spPr>
          <a:xfrm flipV="1">
            <a:off x="10507267" y="4326467"/>
            <a:ext cx="0" cy="2384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2324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643144" y="1371071"/>
            <a:ext cx="7179231" cy="3226329"/>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a:xfrm>
            <a:off x="377956" y="368300"/>
            <a:ext cx="6223141" cy="828675"/>
          </a:xfrm>
        </p:spPr>
        <p:txBody>
          <a:bodyPr/>
          <a:lstStyle/>
          <a:p>
            <a:r>
              <a:rPr lang="en-US" dirty="0" smtClean="0"/>
              <a:t>Process and Stage for Leads</a:t>
            </a:r>
            <a:endParaRPr lang="en-CA" dirty="0"/>
          </a:p>
        </p:txBody>
      </p:sp>
      <p:sp>
        <p:nvSpPr>
          <p:cNvPr id="6" name="Content Placeholder 2"/>
          <p:cNvSpPr txBox="1">
            <a:spLocks/>
          </p:cNvSpPr>
          <p:nvPr/>
        </p:nvSpPr>
        <p:spPr>
          <a:xfrm>
            <a:off x="377955" y="1371071"/>
            <a:ext cx="4313107" cy="1332442"/>
          </a:xfrm>
          <a:prstGeom prst="rect">
            <a:avLst/>
          </a:prstGeom>
        </p:spPr>
        <p:txBody>
          <a:bodyPr vert="horz" lIns="91440" tIns="45720" rIns="91440" bIns="45720" rtlCol="0">
            <a:normAutofit/>
          </a:bodyPr>
          <a:lstStyle>
            <a:lvl1pPr marL="408600" indent="-408600" algn="l" defTabSz="914400" rtl="0" eaLnBrk="1" latinLnBrk="0" hangingPunct="1">
              <a:lnSpc>
                <a:spcPct val="90000"/>
              </a:lnSpc>
              <a:spcBef>
                <a:spcPts val="1000"/>
              </a:spcBef>
              <a:buFontTx/>
              <a:buBlip>
                <a:blip r:embed="rId3"/>
              </a:buBlip>
              <a:defRPr sz="2400" kern="1200">
                <a:solidFill>
                  <a:schemeClr val="tx2"/>
                </a:solidFill>
                <a:latin typeface="+mn-lt"/>
                <a:ea typeface="+mn-ea"/>
                <a:cs typeface="+mn-cs"/>
              </a:defRPr>
            </a:lvl1pPr>
            <a:lvl2pPr marL="829800" indent="-372600" algn="l" defTabSz="914400" rtl="0" eaLnBrk="1" latinLnBrk="0" hangingPunct="1">
              <a:lnSpc>
                <a:spcPct val="90000"/>
              </a:lnSpc>
              <a:spcBef>
                <a:spcPts val="500"/>
              </a:spcBef>
              <a:buFont typeface="Wingdings" pitchFamily="2" charset="2"/>
              <a:buChar char="§"/>
              <a:defRPr sz="1800" b="0" kern="1200">
                <a:solidFill>
                  <a:schemeClr val="tx2"/>
                </a:solidFill>
                <a:latin typeface="+mn-lt"/>
                <a:ea typeface="+mn-ea"/>
                <a:cs typeface="+mn-cs"/>
              </a:defRPr>
            </a:lvl2pPr>
            <a:lvl3pPr marL="1215000" indent="-300600" algn="l" defTabSz="914400" rtl="0" eaLnBrk="1" latinLnBrk="0" hangingPunct="1">
              <a:lnSpc>
                <a:spcPct val="90000"/>
              </a:lnSpc>
              <a:spcBef>
                <a:spcPts val="500"/>
              </a:spcBef>
              <a:buFont typeface="Wingdings" pitchFamily="2" charset="2"/>
              <a:buChar char="§"/>
              <a:defRPr sz="1400" kern="1200">
                <a:solidFill>
                  <a:schemeClr val="tx2"/>
                </a:solidFill>
                <a:latin typeface="+mn-lt"/>
                <a:ea typeface="+mn-ea"/>
                <a:cs typeface="+mn-cs"/>
              </a:defRPr>
            </a:lvl3pPr>
            <a:lvl4pPr marL="1672200" indent="-300600" algn="l" defTabSz="914400" rtl="0" eaLnBrk="1" latinLnBrk="0" hangingPunct="1">
              <a:lnSpc>
                <a:spcPct val="90000"/>
              </a:lnSpc>
              <a:spcBef>
                <a:spcPts val="500"/>
              </a:spcBef>
              <a:buFont typeface="Wingdings" pitchFamily="2" charset="2"/>
              <a:buChar char="§"/>
              <a:defRPr sz="1400" kern="1200">
                <a:solidFill>
                  <a:schemeClr val="tx2"/>
                </a:solidFill>
                <a:latin typeface="+mn-lt"/>
                <a:ea typeface="+mn-ea"/>
                <a:cs typeface="+mn-cs"/>
              </a:defRPr>
            </a:lvl4pPr>
            <a:lvl5pPr marL="2129400" indent="-300600" algn="l" defTabSz="914400" rtl="0" eaLnBrk="1" latinLnBrk="0" hangingPunct="1">
              <a:lnSpc>
                <a:spcPct val="90000"/>
              </a:lnSpc>
              <a:spcBef>
                <a:spcPts val="500"/>
              </a:spcBef>
              <a:buFont typeface="Wingdings" pitchFamily="2" charset="2"/>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Tx/>
              <a:buNone/>
            </a:pPr>
            <a:r>
              <a:rPr lang="en-US" sz="1100" dirty="0" smtClean="0">
                <a:solidFill>
                  <a:schemeClr val="tx1"/>
                </a:solidFill>
              </a:rPr>
              <a:t>In this release, you will be able to create multiple processes to work with leads. Each process contains a set of stages. </a:t>
            </a:r>
          </a:p>
          <a:p>
            <a:pPr marL="0" indent="0">
              <a:lnSpc>
                <a:spcPct val="100000"/>
              </a:lnSpc>
              <a:spcBef>
                <a:spcPts val="0"/>
              </a:spcBef>
              <a:buFontTx/>
              <a:buNone/>
            </a:pPr>
            <a:endParaRPr lang="en-US" sz="1100" dirty="0">
              <a:solidFill>
                <a:schemeClr val="tx1"/>
              </a:solidFill>
            </a:endParaRPr>
          </a:p>
          <a:p>
            <a:pPr marL="0" indent="0">
              <a:lnSpc>
                <a:spcPct val="100000"/>
              </a:lnSpc>
              <a:spcBef>
                <a:spcPts val="0"/>
              </a:spcBef>
              <a:buFontTx/>
              <a:buNone/>
            </a:pPr>
            <a:r>
              <a:rPr lang="en-US" sz="1100" dirty="0" smtClean="0">
                <a:solidFill>
                  <a:schemeClr val="tx1"/>
                </a:solidFill>
              </a:rPr>
              <a:t>To create a process and customize the stages, go to </a:t>
            </a:r>
            <a:r>
              <a:rPr lang="en-US" sz="1100" b="1" dirty="0" smtClean="0">
                <a:solidFill>
                  <a:schemeClr val="tx1"/>
                </a:solidFill>
              </a:rPr>
              <a:t>Icon Bar &gt; Administration &gt; Settings &gt; Processes and Stages</a:t>
            </a:r>
            <a:r>
              <a:rPr lang="en-US" sz="1100" dirty="0" smtClean="0">
                <a:solidFill>
                  <a:schemeClr val="tx1"/>
                </a:solidFill>
              </a:rPr>
              <a:t>.</a:t>
            </a:r>
          </a:p>
          <a:p>
            <a:pPr marL="0" indent="0">
              <a:lnSpc>
                <a:spcPct val="100000"/>
              </a:lnSpc>
              <a:spcBef>
                <a:spcPts val="0"/>
              </a:spcBef>
              <a:buFontTx/>
              <a:buNone/>
            </a:pPr>
            <a:endParaRPr lang="en-US" sz="1100" dirty="0"/>
          </a:p>
          <a:p>
            <a:pPr marL="0" indent="0">
              <a:lnSpc>
                <a:spcPct val="100000"/>
              </a:lnSpc>
              <a:spcBef>
                <a:spcPts val="0"/>
              </a:spcBef>
              <a:buFontTx/>
              <a:buNone/>
            </a:pPr>
            <a:endParaRPr lang="en-US" sz="1100" dirty="0" smtClean="0"/>
          </a:p>
          <a:p>
            <a:pPr marL="0" indent="0">
              <a:lnSpc>
                <a:spcPct val="100000"/>
              </a:lnSpc>
              <a:spcBef>
                <a:spcPts val="0"/>
              </a:spcBef>
              <a:buFontTx/>
              <a:buNone/>
            </a:pPr>
            <a:endParaRPr lang="en-US" sz="1100" dirty="0"/>
          </a:p>
          <a:p>
            <a:pPr marL="0" indent="0">
              <a:lnSpc>
                <a:spcPct val="100000"/>
              </a:lnSpc>
              <a:spcBef>
                <a:spcPts val="0"/>
              </a:spcBef>
              <a:buFontTx/>
              <a:buNone/>
            </a:pPr>
            <a:endParaRPr lang="en-US" sz="1100" dirty="0" smtClean="0"/>
          </a:p>
          <a:p>
            <a:pPr marL="0" indent="0">
              <a:lnSpc>
                <a:spcPct val="100000"/>
              </a:lnSpc>
              <a:spcBef>
                <a:spcPts val="0"/>
              </a:spcBef>
              <a:buFontTx/>
              <a:buNone/>
            </a:pPr>
            <a:endParaRPr lang="en-US" sz="1100" dirty="0" smtClean="0"/>
          </a:p>
          <a:p>
            <a:pPr marL="0" indent="0">
              <a:lnSpc>
                <a:spcPct val="100000"/>
              </a:lnSpc>
              <a:spcBef>
                <a:spcPts val="0"/>
              </a:spcBef>
              <a:buFontTx/>
              <a:buNone/>
            </a:pPr>
            <a:endParaRPr lang="en-US" sz="1100" dirty="0" smtClean="0"/>
          </a:p>
          <a:p>
            <a:pPr marL="0" indent="0">
              <a:lnSpc>
                <a:spcPct val="100000"/>
              </a:lnSpc>
              <a:spcBef>
                <a:spcPts val="0"/>
              </a:spcBef>
              <a:buFontTx/>
              <a:buNone/>
            </a:pPr>
            <a:endParaRPr lang="en-US" sz="1100" dirty="0" smtClean="0"/>
          </a:p>
          <a:p>
            <a:pPr marL="0" indent="0">
              <a:lnSpc>
                <a:spcPct val="100000"/>
              </a:lnSpc>
              <a:spcBef>
                <a:spcPts val="0"/>
              </a:spcBef>
              <a:buFontTx/>
              <a:buNone/>
            </a:pPr>
            <a:endParaRPr lang="en-CA" sz="1100" dirty="0"/>
          </a:p>
        </p:txBody>
      </p:sp>
      <p:pic>
        <p:nvPicPr>
          <p:cNvPr id="13" name="Picture 12"/>
          <p:cNvPicPr>
            <a:picLocks noChangeAspect="1"/>
          </p:cNvPicPr>
          <p:nvPr/>
        </p:nvPicPr>
        <p:blipFill>
          <a:blip r:embed="rId4"/>
          <a:stretch>
            <a:fillRect/>
          </a:stretch>
        </p:blipFill>
        <p:spPr>
          <a:xfrm>
            <a:off x="377956" y="2452160"/>
            <a:ext cx="3771900" cy="1095375"/>
          </a:xfrm>
          <a:prstGeom prst="rect">
            <a:avLst/>
          </a:prstGeom>
        </p:spPr>
      </p:pic>
      <p:sp>
        <p:nvSpPr>
          <p:cNvPr id="20" name="TextBox 19"/>
          <p:cNvSpPr txBox="1"/>
          <p:nvPr/>
        </p:nvSpPr>
        <p:spPr>
          <a:xfrm>
            <a:off x="4608009" y="2452160"/>
            <a:ext cx="1616604" cy="64633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900" dirty="0" smtClean="0"/>
              <a:t>Click the arrow button or the process name to expand the row and show the stages in this process.</a:t>
            </a:r>
            <a:endParaRPr lang="en-US" sz="900" dirty="0"/>
          </a:p>
        </p:txBody>
      </p:sp>
      <p:sp>
        <p:nvSpPr>
          <p:cNvPr id="21" name="Content Placeholder 2"/>
          <p:cNvSpPr txBox="1">
            <a:spLocks/>
          </p:cNvSpPr>
          <p:nvPr/>
        </p:nvSpPr>
        <p:spPr>
          <a:xfrm>
            <a:off x="377956" y="3784601"/>
            <a:ext cx="4313106" cy="1710266"/>
          </a:xfrm>
          <a:prstGeom prst="rect">
            <a:avLst/>
          </a:prstGeom>
        </p:spPr>
        <p:txBody>
          <a:bodyPr vert="horz" lIns="91440" tIns="45720" rIns="91440" bIns="45720" rtlCol="0">
            <a:normAutofit/>
          </a:bodyPr>
          <a:lstStyle>
            <a:lvl1pPr marL="408600" indent="-408600" algn="l" defTabSz="914400" rtl="0" eaLnBrk="1" latinLnBrk="0" hangingPunct="1">
              <a:lnSpc>
                <a:spcPct val="90000"/>
              </a:lnSpc>
              <a:spcBef>
                <a:spcPts val="1000"/>
              </a:spcBef>
              <a:buFontTx/>
              <a:buBlip>
                <a:blip r:embed="rId3"/>
              </a:buBlip>
              <a:defRPr sz="2400" kern="1200">
                <a:solidFill>
                  <a:schemeClr val="tx2"/>
                </a:solidFill>
                <a:latin typeface="+mn-lt"/>
                <a:ea typeface="+mn-ea"/>
                <a:cs typeface="+mn-cs"/>
              </a:defRPr>
            </a:lvl1pPr>
            <a:lvl2pPr marL="829800" indent="-372600" algn="l" defTabSz="914400" rtl="0" eaLnBrk="1" latinLnBrk="0" hangingPunct="1">
              <a:lnSpc>
                <a:spcPct val="90000"/>
              </a:lnSpc>
              <a:spcBef>
                <a:spcPts val="500"/>
              </a:spcBef>
              <a:buFont typeface="Wingdings" pitchFamily="2" charset="2"/>
              <a:buChar char="§"/>
              <a:defRPr sz="1800" b="0" kern="1200">
                <a:solidFill>
                  <a:schemeClr val="tx2"/>
                </a:solidFill>
                <a:latin typeface="+mn-lt"/>
                <a:ea typeface="+mn-ea"/>
                <a:cs typeface="+mn-cs"/>
              </a:defRPr>
            </a:lvl2pPr>
            <a:lvl3pPr marL="1215000" indent="-300600" algn="l" defTabSz="914400" rtl="0" eaLnBrk="1" latinLnBrk="0" hangingPunct="1">
              <a:lnSpc>
                <a:spcPct val="90000"/>
              </a:lnSpc>
              <a:spcBef>
                <a:spcPts val="500"/>
              </a:spcBef>
              <a:buFont typeface="Wingdings" pitchFamily="2" charset="2"/>
              <a:buChar char="§"/>
              <a:defRPr sz="1400" kern="1200">
                <a:solidFill>
                  <a:schemeClr val="tx2"/>
                </a:solidFill>
                <a:latin typeface="+mn-lt"/>
                <a:ea typeface="+mn-ea"/>
                <a:cs typeface="+mn-cs"/>
              </a:defRPr>
            </a:lvl3pPr>
            <a:lvl4pPr marL="1672200" indent="-300600" algn="l" defTabSz="914400" rtl="0" eaLnBrk="1" latinLnBrk="0" hangingPunct="1">
              <a:lnSpc>
                <a:spcPct val="90000"/>
              </a:lnSpc>
              <a:spcBef>
                <a:spcPts val="500"/>
              </a:spcBef>
              <a:buFont typeface="Wingdings" pitchFamily="2" charset="2"/>
              <a:buChar char="§"/>
              <a:defRPr sz="1400" kern="1200">
                <a:solidFill>
                  <a:schemeClr val="tx2"/>
                </a:solidFill>
                <a:latin typeface="+mn-lt"/>
                <a:ea typeface="+mn-ea"/>
                <a:cs typeface="+mn-cs"/>
              </a:defRPr>
            </a:lvl4pPr>
            <a:lvl5pPr marL="2129400" indent="-300600" algn="l" defTabSz="914400" rtl="0" eaLnBrk="1" latinLnBrk="0" hangingPunct="1">
              <a:lnSpc>
                <a:spcPct val="90000"/>
              </a:lnSpc>
              <a:spcBef>
                <a:spcPts val="500"/>
              </a:spcBef>
              <a:buFont typeface="Wingdings" pitchFamily="2" charset="2"/>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FontTx/>
              <a:buNone/>
            </a:pPr>
            <a:r>
              <a:rPr lang="en-US" sz="1100" b="1" dirty="0" smtClean="0">
                <a:solidFill>
                  <a:schemeClr val="tx1"/>
                </a:solidFill>
              </a:rPr>
              <a:t>Default Process </a:t>
            </a:r>
            <a:r>
              <a:rPr lang="en-US" sz="1100" dirty="0" smtClean="0">
                <a:solidFill>
                  <a:schemeClr val="tx1"/>
                </a:solidFill>
              </a:rPr>
              <a:t>is the built-in process after you upgrade from the previous version. You can rename this process or create a new process based on this process. </a:t>
            </a:r>
          </a:p>
          <a:p>
            <a:pPr marL="0" indent="0">
              <a:lnSpc>
                <a:spcPct val="120000"/>
              </a:lnSpc>
              <a:spcBef>
                <a:spcPts val="0"/>
              </a:spcBef>
              <a:buFontTx/>
              <a:buNone/>
            </a:pPr>
            <a:endParaRPr lang="en-US" sz="1100" dirty="0">
              <a:solidFill>
                <a:schemeClr val="tx1"/>
              </a:solidFill>
            </a:endParaRPr>
          </a:p>
          <a:p>
            <a:pPr marL="0" indent="0">
              <a:lnSpc>
                <a:spcPct val="120000"/>
              </a:lnSpc>
              <a:spcBef>
                <a:spcPts val="0"/>
              </a:spcBef>
              <a:buFontTx/>
              <a:buNone/>
            </a:pPr>
            <a:r>
              <a:rPr lang="en-US" sz="1100" dirty="0" smtClean="0">
                <a:solidFill>
                  <a:schemeClr val="tx1"/>
                </a:solidFill>
              </a:rPr>
              <a:t>Click the arrow button or the process name to expand the row and show the stages in the process. Click </a:t>
            </a:r>
            <a:r>
              <a:rPr lang="en-US" sz="1100" b="1" dirty="0" smtClean="0">
                <a:solidFill>
                  <a:schemeClr val="tx1"/>
                </a:solidFill>
              </a:rPr>
              <a:t>EDIT STAGES </a:t>
            </a:r>
            <a:r>
              <a:rPr lang="en-US" sz="1100" dirty="0" smtClean="0">
                <a:solidFill>
                  <a:schemeClr val="tx1"/>
                </a:solidFill>
              </a:rPr>
              <a:t>button to open the screen for editing the stages.</a:t>
            </a:r>
          </a:p>
          <a:p>
            <a:pPr marL="0" indent="0">
              <a:lnSpc>
                <a:spcPct val="100000"/>
              </a:lnSpc>
              <a:spcBef>
                <a:spcPts val="0"/>
              </a:spcBef>
              <a:buFontTx/>
              <a:buNone/>
            </a:pPr>
            <a:endParaRPr lang="en-US" sz="1100" dirty="0"/>
          </a:p>
          <a:p>
            <a:pPr marL="0" indent="0">
              <a:lnSpc>
                <a:spcPct val="100000"/>
              </a:lnSpc>
              <a:spcBef>
                <a:spcPts val="0"/>
              </a:spcBef>
              <a:buFontTx/>
              <a:buNone/>
            </a:pPr>
            <a:endParaRPr lang="en-US" sz="1100" dirty="0"/>
          </a:p>
          <a:p>
            <a:pPr marL="0" indent="0">
              <a:lnSpc>
                <a:spcPct val="100000"/>
              </a:lnSpc>
              <a:spcBef>
                <a:spcPts val="0"/>
              </a:spcBef>
              <a:buFontTx/>
              <a:buNone/>
            </a:pPr>
            <a:endParaRPr lang="en-US" sz="1100" dirty="0" smtClean="0"/>
          </a:p>
          <a:p>
            <a:pPr marL="0" indent="0">
              <a:lnSpc>
                <a:spcPct val="100000"/>
              </a:lnSpc>
              <a:spcBef>
                <a:spcPts val="0"/>
              </a:spcBef>
              <a:buFontTx/>
              <a:buNone/>
            </a:pPr>
            <a:endParaRPr lang="en-US" sz="1100" dirty="0"/>
          </a:p>
          <a:p>
            <a:pPr marL="0" indent="0">
              <a:lnSpc>
                <a:spcPct val="100000"/>
              </a:lnSpc>
              <a:spcBef>
                <a:spcPts val="0"/>
              </a:spcBef>
              <a:buFontTx/>
              <a:buNone/>
            </a:pPr>
            <a:endParaRPr lang="en-US" sz="1100" dirty="0" smtClean="0"/>
          </a:p>
          <a:p>
            <a:pPr marL="0" indent="0">
              <a:lnSpc>
                <a:spcPct val="100000"/>
              </a:lnSpc>
              <a:spcBef>
                <a:spcPts val="0"/>
              </a:spcBef>
              <a:buFontTx/>
              <a:buNone/>
            </a:pPr>
            <a:endParaRPr lang="en-US" sz="1100" dirty="0" smtClean="0"/>
          </a:p>
          <a:p>
            <a:pPr marL="0" indent="0">
              <a:lnSpc>
                <a:spcPct val="100000"/>
              </a:lnSpc>
              <a:spcBef>
                <a:spcPts val="0"/>
              </a:spcBef>
              <a:buFontTx/>
              <a:buNone/>
            </a:pPr>
            <a:endParaRPr lang="en-US" sz="1100" dirty="0" smtClean="0"/>
          </a:p>
          <a:p>
            <a:pPr marL="0" indent="0">
              <a:lnSpc>
                <a:spcPct val="100000"/>
              </a:lnSpc>
              <a:spcBef>
                <a:spcPts val="0"/>
              </a:spcBef>
              <a:buFontTx/>
              <a:buNone/>
            </a:pPr>
            <a:endParaRPr lang="en-US" sz="1100" dirty="0" smtClean="0"/>
          </a:p>
          <a:p>
            <a:pPr marL="0" indent="0">
              <a:lnSpc>
                <a:spcPct val="100000"/>
              </a:lnSpc>
              <a:spcBef>
                <a:spcPts val="0"/>
              </a:spcBef>
              <a:buFontTx/>
              <a:buNone/>
            </a:pPr>
            <a:endParaRPr lang="en-CA" sz="1100" dirty="0"/>
          </a:p>
        </p:txBody>
      </p:sp>
      <p:sp>
        <p:nvSpPr>
          <p:cNvPr id="9" name="TextBox 8"/>
          <p:cNvSpPr txBox="1"/>
          <p:nvPr/>
        </p:nvSpPr>
        <p:spPr>
          <a:xfrm>
            <a:off x="8518594" y="4676801"/>
            <a:ext cx="1269332"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900" dirty="0" smtClean="0"/>
              <a:t>Press this button to edit the stages.</a:t>
            </a:r>
            <a:endParaRPr lang="en-US" sz="900" dirty="0"/>
          </a:p>
        </p:txBody>
      </p:sp>
      <p:cxnSp>
        <p:nvCxnSpPr>
          <p:cNvPr id="4" name="Straight Arrow Connector 3"/>
          <p:cNvCxnSpPr/>
          <p:nvPr/>
        </p:nvCxnSpPr>
        <p:spPr>
          <a:xfrm flipV="1">
            <a:off x="9151735" y="4479684"/>
            <a:ext cx="0" cy="1971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0787855" y="1957677"/>
            <a:ext cx="1186392"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900" dirty="0" smtClean="0"/>
              <a:t>Click the button to open the menu</a:t>
            </a:r>
            <a:endParaRPr lang="en-US" sz="900" dirty="0"/>
          </a:p>
        </p:txBody>
      </p:sp>
      <p:cxnSp>
        <p:nvCxnSpPr>
          <p:cNvPr id="10" name="Straight Arrow Connector 9"/>
          <p:cNvCxnSpPr/>
          <p:nvPr/>
        </p:nvCxnSpPr>
        <p:spPr>
          <a:xfrm>
            <a:off x="11381051" y="2327009"/>
            <a:ext cx="0" cy="2503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6241547" y="2773622"/>
            <a:ext cx="27649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4650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4648200" y="3613666"/>
            <a:ext cx="7172325" cy="2781300"/>
          </a:xfrm>
          <a:prstGeom prst="rect">
            <a:avLst/>
          </a:prstGeom>
          <a:ln>
            <a:noFill/>
          </a:ln>
          <a:effectLst>
            <a:outerShdw blurRad="292100" dist="139700" dir="2700000" algn="tl" rotWithShape="0">
              <a:srgbClr val="333333">
                <a:alpha val="65000"/>
              </a:srgbClr>
            </a:outerShdw>
          </a:effectLst>
        </p:spPr>
      </p:pic>
      <p:sp>
        <p:nvSpPr>
          <p:cNvPr id="5" name="Title 1"/>
          <p:cNvSpPr txBox="1">
            <a:spLocks/>
          </p:cNvSpPr>
          <p:nvPr/>
        </p:nvSpPr>
        <p:spPr>
          <a:xfrm>
            <a:off x="377956" y="368300"/>
            <a:ext cx="6223141" cy="8286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accent2"/>
                </a:solidFill>
                <a:latin typeface="+mj-lt"/>
                <a:ea typeface="+mj-ea"/>
                <a:cs typeface="+mj-cs"/>
              </a:defRPr>
            </a:lvl1pPr>
          </a:lstStyle>
          <a:p>
            <a:r>
              <a:rPr lang="en-US" sz="2400" dirty="0">
                <a:solidFill>
                  <a:schemeClr val="tx1">
                    <a:lumMod val="50000"/>
                    <a:lumOff val="50000"/>
                  </a:schemeClr>
                </a:solidFill>
              </a:rPr>
              <a:t>Add a p</a:t>
            </a:r>
            <a:r>
              <a:rPr lang="en-US" sz="2400" dirty="0" smtClean="0">
                <a:solidFill>
                  <a:schemeClr val="tx1">
                    <a:lumMod val="50000"/>
                    <a:lumOff val="50000"/>
                  </a:schemeClr>
                </a:solidFill>
              </a:rPr>
              <a:t>rocess</a:t>
            </a:r>
            <a:endParaRPr lang="en-CA" sz="2400" dirty="0"/>
          </a:p>
        </p:txBody>
      </p:sp>
      <p:sp>
        <p:nvSpPr>
          <p:cNvPr id="7" name="Content Placeholder 2"/>
          <p:cNvSpPr txBox="1">
            <a:spLocks/>
          </p:cNvSpPr>
          <p:nvPr/>
        </p:nvSpPr>
        <p:spPr>
          <a:xfrm>
            <a:off x="371475" y="1381641"/>
            <a:ext cx="4313107" cy="2047359"/>
          </a:xfrm>
          <a:prstGeom prst="rect">
            <a:avLst/>
          </a:prstGeom>
        </p:spPr>
        <p:txBody>
          <a:bodyPr vert="horz" lIns="91440" tIns="45720" rIns="91440" bIns="45720" rtlCol="0">
            <a:normAutofit fontScale="92500" lnSpcReduction="20000"/>
          </a:bodyPr>
          <a:lstStyle>
            <a:lvl1pPr marL="408600" indent="-408600" algn="l" defTabSz="914400" rtl="0" eaLnBrk="1" latinLnBrk="0" hangingPunct="1">
              <a:lnSpc>
                <a:spcPct val="90000"/>
              </a:lnSpc>
              <a:spcBef>
                <a:spcPts val="1000"/>
              </a:spcBef>
              <a:buFontTx/>
              <a:buBlip>
                <a:blip r:embed="rId3"/>
              </a:buBlip>
              <a:defRPr sz="2400" kern="1200">
                <a:solidFill>
                  <a:schemeClr val="tx2"/>
                </a:solidFill>
                <a:latin typeface="+mn-lt"/>
                <a:ea typeface="+mn-ea"/>
                <a:cs typeface="+mn-cs"/>
              </a:defRPr>
            </a:lvl1pPr>
            <a:lvl2pPr marL="829800" indent="-372600" algn="l" defTabSz="914400" rtl="0" eaLnBrk="1" latinLnBrk="0" hangingPunct="1">
              <a:lnSpc>
                <a:spcPct val="90000"/>
              </a:lnSpc>
              <a:spcBef>
                <a:spcPts val="500"/>
              </a:spcBef>
              <a:buFont typeface="Wingdings" pitchFamily="2" charset="2"/>
              <a:buChar char="§"/>
              <a:defRPr sz="1800" b="0" kern="1200">
                <a:solidFill>
                  <a:schemeClr val="tx2"/>
                </a:solidFill>
                <a:latin typeface="+mn-lt"/>
                <a:ea typeface="+mn-ea"/>
                <a:cs typeface="+mn-cs"/>
              </a:defRPr>
            </a:lvl2pPr>
            <a:lvl3pPr marL="1215000" indent="-300600" algn="l" defTabSz="914400" rtl="0" eaLnBrk="1" latinLnBrk="0" hangingPunct="1">
              <a:lnSpc>
                <a:spcPct val="90000"/>
              </a:lnSpc>
              <a:spcBef>
                <a:spcPts val="500"/>
              </a:spcBef>
              <a:buFont typeface="Wingdings" pitchFamily="2" charset="2"/>
              <a:buChar char="§"/>
              <a:defRPr sz="1400" kern="1200">
                <a:solidFill>
                  <a:schemeClr val="tx2"/>
                </a:solidFill>
                <a:latin typeface="+mn-lt"/>
                <a:ea typeface="+mn-ea"/>
                <a:cs typeface="+mn-cs"/>
              </a:defRPr>
            </a:lvl3pPr>
            <a:lvl4pPr marL="1672200" indent="-300600" algn="l" defTabSz="914400" rtl="0" eaLnBrk="1" latinLnBrk="0" hangingPunct="1">
              <a:lnSpc>
                <a:spcPct val="90000"/>
              </a:lnSpc>
              <a:spcBef>
                <a:spcPts val="500"/>
              </a:spcBef>
              <a:buFont typeface="Wingdings" pitchFamily="2" charset="2"/>
              <a:buChar char="§"/>
              <a:defRPr sz="1400" kern="1200">
                <a:solidFill>
                  <a:schemeClr val="tx2"/>
                </a:solidFill>
                <a:latin typeface="+mn-lt"/>
                <a:ea typeface="+mn-ea"/>
                <a:cs typeface="+mn-cs"/>
              </a:defRPr>
            </a:lvl4pPr>
            <a:lvl5pPr marL="2129400" indent="-300600" algn="l" defTabSz="914400" rtl="0" eaLnBrk="1" latinLnBrk="0" hangingPunct="1">
              <a:lnSpc>
                <a:spcPct val="90000"/>
              </a:lnSpc>
              <a:spcBef>
                <a:spcPts val="500"/>
              </a:spcBef>
              <a:buFont typeface="Wingdings" pitchFamily="2" charset="2"/>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FontTx/>
              <a:buNone/>
            </a:pPr>
            <a:r>
              <a:rPr lang="en-US" sz="1200" dirty="0" smtClean="0">
                <a:solidFill>
                  <a:schemeClr val="tx1"/>
                </a:solidFill>
              </a:rPr>
              <a:t>To add a new process, Press the </a:t>
            </a:r>
            <a:r>
              <a:rPr lang="en-US" sz="1200" b="1" dirty="0" smtClean="0">
                <a:solidFill>
                  <a:schemeClr val="tx1"/>
                </a:solidFill>
              </a:rPr>
              <a:t>ADD PROCESS </a:t>
            </a:r>
            <a:r>
              <a:rPr lang="en-US" sz="1200" dirty="0" smtClean="0">
                <a:solidFill>
                  <a:schemeClr val="tx1"/>
                </a:solidFill>
              </a:rPr>
              <a:t>button.</a:t>
            </a:r>
          </a:p>
          <a:p>
            <a:pPr marL="0" indent="0">
              <a:lnSpc>
                <a:spcPct val="120000"/>
              </a:lnSpc>
              <a:spcBef>
                <a:spcPts val="0"/>
              </a:spcBef>
              <a:buFontTx/>
              <a:buNone/>
            </a:pPr>
            <a:endParaRPr lang="en-US" sz="1200" dirty="0">
              <a:solidFill>
                <a:schemeClr val="tx1"/>
              </a:solidFill>
            </a:endParaRPr>
          </a:p>
          <a:p>
            <a:pPr marL="0" indent="0">
              <a:lnSpc>
                <a:spcPct val="120000"/>
              </a:lnSpc>
              <a:spcBef>
                <a:spcPts val="0"/>
              </a:spcBef>
              <a:buFontTx/>
              <a:buNone/>
            </a:pPr>
            <a:r>
              <a:rPr lang="en-US" sz="1200" dirty="0" smtClean="0">
                <a:solidFill>
                  <a:schemeClr val="tx1"/>
                </a:solidFill>
              </a:rPr>
              <a:t>A new row will be added, enter the name of the process and press </a:t>
            </a:r>
            <a:r>
              <a:rPr lang="en-US" sz="1200" b="1" dirty="0" smtClean="0">
                <a:solidFill>
                  <a:schemeClr val="tx1"/>
                </a:solidFill>
              </a:rPr>
              <a:t>SAVE</a:t>
            </a:r>
            <a:r>
              <a:rPr lang="en-US" sz="1200" dirty="0" smtClean="0">
                <a:solidFill>
                  <a:schemeClr val="tx1"/>
                </a:solidFill>
              </a:rPr>
              <a:t> button.</a:t>
            </a:r>
          </a:p>
          <a:p>
            <a:pPr marL="0" indent="0">
              <a:lnSpc>
                <a:spcPct val="120000"/>
              </a:lnSpc>
              <a:spcBef>
                <a:spcPts val="0"/>
              </a:spcBef>
              <a:buFontTx/>
              <a:buNone/>
            </a:pPr>
            <a:endParaRPr lang="en-US" sz="1200" dirty="0">
              <a:solidFill>
                <a:schemeClr val="tx1"/>
              </a:solidFill>
            </a:endParaRPr>
          </a:p>
          <a:p>
            <a:pPr marL="0" indent="0">
              <a:lnSpc>
                <a:spcPct val="120000"/>
              </a:lnSpc>
              <a:spcBef>
                <a:spcPts val="0"/>
              </a:spcBef>
              <a:buFontTx/>
              <a:buNone/>
            </a:pPr>
            <a:r>
              <a:rPr lang="en-US" sz="1200" dirty="0" smtClean="0">
                <a:solidFill>
                  <a:schemeClr val="tx1"/>
                </a:solidFill>
              </a:rPr>
              <a:t>After </a:t>
            </a:r>
            <a:r>
              <a:rPr lang="en-US" sz="1200" dirty="0">
                <a:solidFill>
                  <a:schemeClr val="tx1"/>
                </a:solidFill>
              </a:rPr>
              <a:t>a</a:t>
            </a:r>
            <a:r>
              <a:rPr lang="en-US" sz="1200" dirty="0" smtClean="0">
                <a:solidFill>
                  <a:schemeClr val="tx1"/>
                </a:solidFill>
              </a:rPr>
              <a:t> process has been created, you need to add stages into it. Click the arrow button or the process name to expand the row and click the </a:t>
            </a:r>
            <a:r>
              <a:rPr lang="en-US" sz="1200" b="1" dirty="0" smtClean="0">
                <a:solidFill>
                  <a:schemeClr val="tx1"/>
                </a:solidFill>
              </a:rPr>
              <a:t>EDIT STAGES </a:t>
            </a:r>
            <a:r>
              <a:rPr lang="en-US" sz="1200" dirty="0" smtClean="0">
                <a:solidFill>
                  <a:schemeClr val="tx1"/>
                </a:solidFill>
              </a:rPr>
              <a:t>button.</a:t>
            </a:r>
          </a:p>
          <a:p>
            <a:pPr marL="0" indent="0">
              <a:lnSpc>
                <a:spcPct val="120000"/>
              </a:lnSpc>
              <a:spcBef>
                <a:spcPts val="0"/>
              </a:spcBef>
              <a:buFontTx/>
              <a:buNone/>
            </a:pPr>
            <a:endParaRPr lang="en-US" sz="1200" dirty="0">
              <a:solidFill>
                <a:schemeClr val="tx1"/>
              </a:solidFill>
            </a:endParaRPr>
          </a:p>
          <a:p>
            <a:pPr marL="0" indent="0">
              <a:lnSpc>
                <a:spcPct val="120000"/>
              </a:lnSpc>
              <a:spcBef>
                <a:spcPts val="0"/>
              </a:spcBef>
              <a:buFontTx/>
              <a:buNone/>
            </a:pPr>
            <a:r>
              <a:rPr lang="en-US" sz="1200" b="1" dirty="0" smtClean="0">
                <a:solidFill>
                  <a:schemeClr val="accent2"/>
                </a:solidFill>
              </a:rPr>
              <a:t>Note</a:t>
            </a:r>
          </a:p>
          <a:p>
            <a:pPr marL="0" indent="0">
              <a:lnSpc>
                <a:spcPct val="120000"/>
              </a:lnSpc>
              <a:spcBef>
                <a:spcPts val="0"/>
              </a:spcBef>
              <a:buFontTx/>
              <a:buNone/>
            </a:pPr>
            <a:r>
              <a:rPr lang="en-US" sz="1200" dirty="0" smtClean="0">
                <a:solidFill>
                  <a:schemeClr val="tx1"/>
                </a:solidFill>
              </a:rPr>
              <a:t>Before you add stages into a process, it is hidden by default.</a:t>
            </a:r>
          </a:p>
          <a:p>
            <a:pPr marL="0" indent="0">
              <a:lnSpc>
                <a:spcPct val="100000"/>
              </a:lnSpc>
              <a:spcBef>
                <a:spcPts val="0"/>
              </a:spcBef>
              <a:buFontTx/>
              <a:buNone/>
            </a:pPr>
            <a:endParaRPr lang="en-US" sz="1100" dirty="0"/>
          </a:p>
          <a:p>
            <a:pPr marL="0" indent="0">
              <a:lnSpc>
                <a:spcPct val="100000"/>
              </a:lnSpc>
              <a:spcBef>
                <a:spcPts val="0"/>
              </a:spcBef>
              <a:buFontTx/>
              <a:buNone/>
            </a:pPr>
            <a:endParaRPr lang="en-US" sz="1100" dirty="0"/>
          </a:p>
          <a:p>
            <a:pPr marL="0" indent="0">
              <a:lnSpc>
                <a:spcPct val="100000"/>
              </a:lnSpc>
              <a:spcBef>
                <a:spcPts val="0"/>
              </a:spcBef>
              <a:buFontTx/>
              <a:buNone/>
            </a:pPr>
            <a:endParaRPr lang="en-US" sz="1100" dirty="0" smtClean="0"/>
          </a:p>
          <a:p>
            <a:pPr marL="0" indent="0">
              <a:lnSpc>
                <a:spcPct val="100000"/>
              </a:lnSpc>
              <a:spcBef>
                <a:spcPts val="0"/>
              </a:spcBef>
              <a:buFontTx/>
              <a:buNone/>
            </a:pPr>
            <a:endParaRPr lang="en-US" sz="1100" dirty="0"/>
          </a:p>
          <a:p>
            <a:pPr marL="0" indent="0">
              <a:lnSpc>
                <a:spcPct val="100000"/>
              </a:lnSpc>
              <a:spcBef>
                <a:spcPts val="0"/>
              </a:spcBef>
              <a:buFontTx/>
              <a:buNone/>
            </a:pPr>
            <a:endParaRPr lang="en-US" sz="1100" dirty="0" smtClean="0"/>
          </a:p>
          <a:p>
            <a:pPr marL="0" indent="0">
              <a:lnSpc>
                <a:spcPct val="100000"/>
              </a:lnSpc>
              <a:spcBef>
                <a:spcPts val="0"/>
              </a:spcBef>
              <a:buFontTx/>
              <a:buNone/>
            </a:pPr>
            <a:endParaRPr lang="en-US" sz="1100" dirty="0" smtClean="0"/>
          </a:p>
          <a:p>
            <a:pPr marL="0" indent="0">
              <a:lnSpc>
                <a:spcPct val="100000"/>
              </a:lnSpc>
              <a:spcBef>
                <a:spcPts val="0"/>
              </a:spcBef>
              <a:buFontTx/>
              <a:buNone/>
            </a:pPr>
            <a:endParaRPr lang="en-US" sz="1100" dirty="0" smtClean="0"/>
          </a:p>
          <a:p>
            <a:pPr marL="0" indent="0">
              <a:lnSpc>
                <a:spcPct val="100000"/>
              </a:lnSpc>
              <a:spcBef>
                <a:spcPts val="0"/>
              </a:spcBef>
              <a:buFontTx/>
              <a:buNone/>
            </a:pPr>
            <a:endParaRPr lang="en-US" sz="1100" dirty="0" smtClean="0"/>
          </a:p>
          <a:p>
            <a:pPr marL="0" indent="0">
              <a:lnSpc>
                <a:spcPct val="100000"/>
              </a:lnSpc>
              <a:spcBef>
                <a:spcPts val="0"/>
              </a:spcBef>
              <a:buFontTx/>
              <a:buNone/>
            </a:pPr>
            <a:endParaRPr lang="en-CA" sz="1100" dirty="0"/>
          </a:p>
        </p:txBody>
      </p:sp>
      <p:pic>
        <p:nvPicPr>
          <p:cNvPr id="12" name="Picture 11"/>
          <p:cNvPicPr>
            <a:picLocks noChangeAspect="1"/>
          </p:cNvPicPr>
          <p:nvPr/>
        </p:nvPicPr>
        <p:blipFill>
          <a:blip r:embed="rId4"/>
          <a:stretch>
            <a:fillRect/>
          </a:stretch>
        </p:blipFill>
        <p:spPr>
          <a:xfrm>
            <a:off x="4665915" y="1387726"/>
            <a:ext cx="7154610" cy="1795741"/>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6760897" y="1671834"/>
            <a:ext cx="1655762"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900" dirty="0" smtClean="0"/>
              <a:t>Press ADD PROCESS button</a:t>
            </a:r>
            <a:endParaRPr lang="en-US" sz="900" dirty="0"/>
          </a:p>
        </p:txBody>
      </p:sp>
      <p:sp>
        <p:nvSpPr>
          <p:cNvPr id="8" name="TextBox 7"/>
          <p:cNvSpPr txBox="1"/>
          <p:nvPr/>
        </p:nvSpPr>
        <p:spPr>
          <a:xfrm>
            <a:off x="6760897" y="2196115"/>
            <a:ext cx="1655762"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900" dirty="0" smtClean="0"/>
              <a:t>Enter a name and press SAVE button</a:t>
            </a:r>
            <a:endParaRPr lang="en-US" sz="900" dirty="0"/>
          </a:p>
        </p:txBody>
      </p:sp>
      <p:sp>
        <p:nvSpPr>
          <p:cNvPr id="9" name="TextBox 8"/>
          <p:cNvSpPr txBox="1"/>
          <p:nvPr/>
        </p:nvSpPr>
        <p:spPr>
          <a:xfrm>
            <a:off x="2790031" y="4798295"/>
            <a:ext cx="1655762" cy="78483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900" dirty="0" smtClean="0"/>
              <a:t>Click the arrow button or the process name to expand the row. Click EDIT STAGES button to add stages into this process.</a:t>
            </a:r>
            <a:endParaRPr lang="en-US" sz="900" dirty="0"/>
          </a:p>
        </p:txBody>
      </p:sp>
      <p:cxnSp>
        <p:nvCxnSpPr>
          <p:cNvPr id="3" name="Straight Arrow Connector 2"/>
          <p:cNvCxnSpPr/>
          <p:nvPr/>
        </p:nvCxnSpPr>
        <p:spPr>
          <a:xfrm>
            <a:off x="4445000" y="5121461"/>
            <a:ext cx="36406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5782733" y="1861681"/>
            <a:ext cx="97816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0397065" y="4307398"/>
            <a:ext cx="1355725" cy="50783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900" dirty="0" smtClean="0"/>
              <a:t>The process cannot turn visible if it doesn’t include a stage.</a:t>
            </a:r>
            <a:endParaRPr lang="en-US" sz="900" dirty="0"/>
          </a:p>
        </p:txBody>
      </p:sp>
      <p:cxnSp>
        <p:nvCxnSpPr>
          <p:cNvPr id="18" name="Straight Arrow Connector 17"/>
          <p:cNvCxnSpPr>
            <a:stCxn id="13" idx="2"/>
          </p:cNvCxnSpPr>
          <p:nvPr/>
        </p:nvCxnSpPr>
        <p:spPr>
          <a:xfrm flipH="1">
            <a:off x="11074399" y="4815229"/>
            <a:ext cx="529" cy="2309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3915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stretch>
            <a:fillRect/>
          </a:stretch>
        </p:blipFill>
        <p:spPr>
          <a:xfrm>
            <a:off x="4629149" y="368300"/>
            <a:ext cx="7191375" cy="2781300"/>
          </a:xfrm>
          <a:prstGeom prst="rect">
            <a:avLst/>
          </a:prstGeom>
          <a:ln>
            <a:noFill/>
          </a:ln>
          <a:effectLst>
            <a:outerShdw blurRad="292100" dist="139700" dir="2700000" algn="tl" rotWithShape="0">
              <a:srgbClr val="333333">
                <a:alpha val="65000"/>
              </a:srgbClr>
            </a:outerShdw>
          </a:effectLst>
        </p:spPr>
      </p:pic>
      <p:pic>
        <p:nvPicPr>
          <p:cNvPr id="12" name="Picture 11"/>
          <p:cNvPicPr>
            <a:picLocks noChangeAspect="1"/>
          </p:cNvPicPr>
          <p:nvPr/>
        </p:nvPicPr>
        <p:blipFill>
          <a:blip r:embed="rId3"/>
          <a:stretch>
            <a:fillRect/>
          </a:stretch>
        </p:blipFill>
        <p:spPr>
          <a:xfrm>
            <a:off x="4648199" y="3412214"/>
            <a:ext cx="7172325" cy="3133725"/>
          </a:xfrm>
          <a:prstGeom prst="rect">
            <a:avLst/>
          </a:prstGeom>
          <a:ln>
            <a:noFill/>
          </a:ln>
          <a:effectLst>
            <a:outerShdw blurRad="292100" dist="139700" dir="2700000" algn="tl" rotWithShape="0">
              <a:srgbClr val="333333">
                <a:alpha val="65000"/>
              </a:srgbClr>
            </a:outerShdw>
          </a:effectLst>
        </p:spPr>
      </p:pic>
      <p:sp>
        <p:nvSpPr>
          <p:cNvPr id="5" name="Title 1"/>
          <p:cNvSpPr txBox="1">
            <a:spLocks/>
          </p:cNvSpPr>
          <p:nvPr/>
        </p:nvSpPr>
        <p:spPr>
          <a:xfrm>
            <a:off x="377956" y="368300"/>
            <a:ext cx="4313107" cy="8286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accent2"/>
                </a:solidFill>
                <a:latin typeface="+mj-lt"/>
                <a:ea typeface="+mj-ea"/>
                <a:cs typeface="+mj-cs"/>
              </a:defRPr>
            </a:lvl1pPr>
          </a:lstStyle>
          <a:p>
            <a:r>
              <a:rPr lang="en-US" sz="2400" dirty="0" smtClean="0">
                <a:solidFill>
                  <a:schemeClr val="tx1">
                    <a:lumMod val="50000"/>
                    <a:lumOff val="50000"/>
                  </a:schemeClr>
                </a:solidFill>
              </a:rPr>
              <a:t>Edit stage</a:t>
            </a:r>
            <a:endParaRPr lang="en-CA" sz="2400" dirty="0"/>
          </a:p>
        </p:txBody>
      </p:sp>
      <p:sp>
        <p:nvSpPr>
          <p:cNvPr id="7" name="Content Placeholder 2"/>
          <p:cNvSpPr txBox="1">
            <a:spLocks/>
          </p:cNvSpPr>
          <p:nvPr/>
        </p:nvSpPr>
        <p:spPr>
          <a:xfrm>
            <a:off x="371475" y="1376363"/>
            <a:ext cx="4313107" cy="3204104"/>
          </a:xfrm>
          <a:prstGeom prst="rect">
            <a:avLst/>
          </a:prstGeom>
        </p:spPr>
        <p:txBody>
          <a:bodyPr vert="horz" lIns="91440" tIns="45720" rIns="91440" bIns="45720" rtlCol="0">
            <a:normAutofit/>
          </a:bodyPr>
          <a:lstStyle>
            <a:lvl1pPr marL="408600" indent="-408600" algn="l" defTabSz="914400" rtl="0" eaLnBrk="1" latinLnBrk="0" hangingPunct="1">
              <a:lnSpc>
                <a:spcPct val="90000"/>
              </a:lnSpc>
              <a:spcBef>
                <a:spcPts val="1000"/>
              </a:spcBef>
              <a:buFontTx/>
              <a:buBlip>
                <a:blip r:embed="rId4"/>
              </a:buBlip>
              <a:defRPr sz="2400" kern="1200">
                <a:solidFill>
                  <a:schemeClr val="tx2"/>
                </a:solidFill>
                <a:latin typeface="+mn-lt"/>
                <a:ea typeface="+mn-ea"/>
                <a:cs typeface="+mn-cs"/>
              </a:defRPr>
            </a:lvl1pPr>
            <a:lvl2pPr marL="829800" indent="-372600" algn="l" defTabSz="914400" rtl="0" eaLnBrk="1" latinLnBrk="0" hangingPunct="1">
              <a:lnSpc>
                <a:spcPct val="90000"/>
              </a:lnSpc>
              <a:spcBef>
                <a:spcPts val="500"/>
              </a:spcBef>
              <a:buFont typeface="Wingdings" pitchFamily="2" charset="2"/>
              <a:buChar char="§"/>
              <a:defRPr sz="1800" b="0" kern="1200">
                <a:solidFill>
                  <a:schemeClr val="tx2"/>
                </a:solidFill>
                <a:latin typeface="+mn-lt"/>
                <a:ea typeface="+mn-ea"/>
                <a:cs typeface="+mn-cs"/>
              </a:defRPr>
            </a:lvl2pPr>
            <a:lvl3pPr marL="1215000" indent="-300600" algn="l" defTabSz="914400" rtl="0" eaLnBrk="1" latinLnBrk="0" hangingPunct="1">
              <a:lnSpc>
                <a:spcPct val="90000"/>
              </a:lnSpc>
              <a:spcBef>
                <a:spcPts val="500"/>
              </a:spcBef>
              <a:buFont typeface="Wingdings" pitchFamily="2" charset="2"/>
              <a:buChar char="§"/>
              <a:defRPr sz="1400" kern="1200">
                <a:solidFill>
                  <a:schemeClr val="tx2"/>
                </a:solidFill>
                <a:latin typeface="+mn-lt"/>
                <a:ea typeface="+mn-ea"/>
                <a:cs typeface="+mn-cs"/>
              </a:defRPr>
            </a:lvl3pPr>
            <a:lvl4pPr marL="1672200" indent="-300600" algn="l" defTabSz="914400" rtl="0" eaLnBrk="1" latinLnBrk="0" hangingPunct="1">
              <a:lnSpc>
                <a:spcPct val="90000"/>
              </a:lnSpc>
              <a:spcBef>
                <a:spcPts val="500"/>
              </a:spcBef>
              <a:buFont typeface="Wingdings" pitchFamily="2" charset="2"/>
              <a:buChar char="§"/>
              <a:defRPr sz="1400" kern="1200">
                <a:solidFill>
                  <a:schemeClr val="tx2"/>
                </a:solidFill>
                <a:latin typeface="+mn-lt"/>
                <a:ea typeface="+mn-ea"/>
                <a:cs typeface="+mn-cs"/>
              </a:defRPr>
            </a:lvl4pPr>
            <a:lvl5pPr marL="2129400" indent="-300600" algn="l" defTabSz="914400" rtl="0" eaLnBrk="1" latinLnBrk="0" hangingPunct="1">
              <a:lnSpc>
                <a:spcPct val="90000"/>
              </a:lnSpc>
              <a:spcBef>
                <a:spcPts val="500"/>
              </a:spcBef>
              <a:buFont typeface="Wingdings" pitchFamily="2" charset="2"/>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FontTx/>
              <a:buNone/>
            </a:pPr>
            <a:r>
              <a:rPr lang="en-US" sz="1100" dirty="0" smtClean="0">
                <a:solidFill>
                  <a:schemeClr val="tx1"/>
                </a:solidFill>
              </a:rPr>
              <a:t>To add new stages into a process, click </a:t>
            </a:r>
            <a:r>
              <a:rPr lang="en-US" sz="1100" b="1" dirty="0" smtClean="0">
                <a:solidFill>
                  <a:schemeClr val="tx1"/>
                </a:solidFill>
              </a:rPr>
              <a:t>ADD STAGE </a:t>
            </a:r>
            <a:r>
              <a:rPr lang="en-US" sz="1100" dirty="0" smtClean="0">
                <a:solidFill>
                  <a:schemeClr val="tx1"/>
                </a:solidFill>
              </a:rPr>
              <a:t>button.</a:t>
            </a:r>
          </a:p>
          <a:p>
            <a:pPr marL="0" indent="0">
              <a:lnSpc>
                <a:spcPct val="110000"/>
              </a:lnSpc>
              <a:spcBef>
                <a:spcPts val="0"/>
              </a:spcBef>
              <a:buFontTx/>
              <a:buNone/>
            </a:pPr>
            <a:endParaRPr lang="en-US" sz="1100" dirty="0">
              <a:solidFill>
                <a:schemeClr val="tx1"/>
              </a:solidFill>
            </a:endParaRPr>
          </a:p>
          <a:p>
            <a:pPr marL="0" indent="0">
              <a:lnSpc>
                <a:spcPct val="110000"/>
              </a:lnSpc>
              <a:spcBef>
                <a:spcPts val="0"/>
              </a:spcBef>
              <a:buFontTx/>
              <a:buNone/>
            </a:pPr>
            <a:r>
              <a:rPr lang="en-US" sz="1100" dirty="0" smtClean="0">
                <a:solidFill>
                  <a:schemeClr val="tx1"/>
                </a:solidFill>
              </a:rPr>
              <a:t>A new row will be added. Enter the name of the stage and click </a:t>
            </a:r>
            <a:r>
              <a:rPr lang="en-US" sz="1100" b="1" dirty="0" smtClean="0">
                <a:solidFill>
                  <a:schemeClr val="tx1"/>
                </a:solidFill>
              </a:rPr>
              <a:t>SAVE</a:t>
            </a:r>
            <a:r>
              <a:rPr lang="en-US" sz="1100" dirty="0" smtClean="0">
                <a:solidFill>
                  <a:schemeClr val="tx1"/>
                </a:solidFill>
              </a:rPr>
              <a:t> button.</a:t>
            </a:r>
          </a:p>
          <a:p>
            <a:pPr marL="0" indent="0">
              <a:lnSpc>
                <a:spcPct val="110000"/>
              </a:lnSpc>
              <a:spcBef>
                <a:spcPts val="0"/>
              </a:spcBef>
              <a:buFontTx/>
              <a:buNone/>
            </a:pPr>
            <a:endParaRPr lang="en-US" sz="1100" dirty="0">
              <a:solidFill>
                <a:schemeClr val="tx1"/>
              </a:solidFill>
            </a:endParaRPr>
          </a:p>
          <a:p>
            <a:pPr marL="0" indent="0">
              <a:lnSpc>
                <a:spcPct val="110000"/>
              </a:lnSpc>
              <a:spcBef>
                <a:spcPts val="0"/>
              </a:spcBef>
              <a:buFontTx/>
              <a:buNone/>
            </a:pPr>
            <a:r>
              <a:rPr lang="en-US" sz="1100" dirty="0" smtClean="0">
                <a:solidFill>
                  <a:schemeClr val="tx1"/>
                </a:solidFill>
              </a:rPr>
              <a:t>After the stages have been created, you can change the order of the stages by drag and drop. To change the name of a stage, press the pencil button. To remove a stage, press the Delete button. </a:t>
            </a:r>
          </a:p>
          <a:p>
            <a:pPr marL="0" indent="0">
              <a:lnSpc>
                <a:spcPct val="110000"/>
              </a:lnSpc>
              <a:spcBef>
                <a:spcPts val="0"/>
              </a:spcBef>
              <a:buFontTx/>
              <a:buNone/>
            </a:pPr>
            <a:endParaRPr lang="en-US" sz="1100" dirty="0" smtClean="0"/>
          </a:p>
          <a:p>
            <a:pPr marL="0" indent="0">
              <a:lnSpc>
                <a:spcPct val="110000"/>
              </a:lnSpc>
              <a:spcBef>
                <a:spcPts val="0"/>
              </a:spcBef>
              <a:buFontTx/>
              <a:buNone/>
            </a:pPr>
            <a:r>
              <a:rPr lang="en-US" sz="1100" b="1" dirty="0" smtClean="0">
                <a:solidFill>
                  <a:schemeClr val="accent2"/>
                </a:solidFill>
              </a:rPr>
              <a:t>Note</a:t>
            </a:r>
            <a:endParaRPr lang="en-US" sz="1100" b="1" dirty="0">
              <a:solidFill>
                <a:schemeClr val="accent2"/>
              </a:solidFill>
            </a:endParaRPr>
          </a:p>
          <a:p>
            <a:pPr marL="0" indent="0">
              <a:lnSpc>
                <a:spcPct val="110000"/>
              </a:lnSpc>
              <a:spcBef>
                <a:spcPts val="0"/>
              </a:spcBef>
              <a:buFontTx/>
              <a:buNone/>
            </a:pPr>
            <a:r>
              <a:rPr lang="en-US" sz="1100" dirty="0" smtClean="0">
                <a:solidFill>
                  <a:schemeClr val="tx1"/>
                </a:solidFill>
              </a:rPr>
              <a:t>The order of the stages displayed in this screen will be used in the bar in Lead Details screen.</a:t>
            </a:r>
          </a:p>
          <a:p>
            <a:pPr marL="0" indent="0">
              <a:lnSpc>
                <a:spcPct val="100000"/>
              </a:lnSpc>
              <a:spcBef>
                <a:spcPts val="0"/>
              </a:spcBef>
              <a:buFontTx/>
              <a:buNone/>
            </a:pPr>
            <a:endParaRPr lang="en-US" sz="1100" dirty="0"/>
          </a:p>
          <a:p>
            <a:pPr marL="0" indent="0">
              <a:lnSpc>
                <a:spcPct val="100000"/>
              </a:lnSpc>
              <a:spcBef>
                <a:spcPts val="0"/>
              </a:spcBef>
              <a:buFontTx/>
              <a:buNone/>
            </a:pPr>
            <a:endParaRPr lang="en-US" sz="1100" dirty="0"/>
          </a:p>
          <a:p>
            <a:pPr marL="0" indent="0">
              <a:lnSpc>
                <a:spcPct val="100000"/>
              </a:lnSpc>
              <a:spcBef>
                <a:spcPts val="0"/>
              </a:spcBef>
              <a:buFontTx/>
              <a:buNone/>
            </a:pPr>
            <a:endParaRPr lang="en-US" sz="1100" dirty="0" smtClean="0"/>
          </a:p>
          <a:p>
            <a:pPr marL="0" indent="0">
              <a:lnSpc>
                <a:spcPct val="100000"/>
              </a:lnSpc>
              <a:spcBef>
                <a:spcPts val="0"/>
              </a:spcBef>
              <a:buFontTx/>
              <a:buNone/>
            </a:pPr>
            <a:endParaRPr lang="en-US" sz="1100" dirty="0"/>
          </a:p>
          <a:p>
            <a:pPr marL="0" indent="0">
              <a:lnSpc>
                <a:spcPct val="100000"/>
              </a:lnSpc>
              <a:spcBef>
                <a:spcPts val="0"/>
              </a:spcBef>
              <a:buFontTx/>
              <a:buNone/>
            </a:pPr>
            <a:endParaRPr lang="en-US" sz="1100" dirty="0" smtClean="0"/>
          </a:p>
          <a:p>
            <a:pPr marL="0" indent="0">
              <a:lnSpc>
                <a:spcPct val="100000"/>
              </a:lnSpc>
              <a:spcBef>
                <a:spcPts val="0"/>
              </a:spcBef>
              <a:buFontTx/>
              <a:buNone/>
            </a:pPr>
            <a:endParaRPr lang="en-US" sz="1100" dirty="0" smtClean="0"/>
          </a:p>
          <a:p>
            <a:pPr marL="0" indent="0">
              <a:lnSpc>
                <a:spcPct val="100000"/>
              </a:lnSpc>
              <a:spcBef>
                <a:spcPts val="0"/>
              </a:spcBef>
              <a:buFontTx/>
              <a:buNone/>
            </a:pPr>
            <a:endParaRPr lang="en-US" sz="1100" dirty="0" smtClean="0"/>
          </a:p>
          <a:p>
            <a:pPr marL="0" indent="0">
              <a:lnSpc>
                <a:spcPct val="100000"/>
              </a:lnSpc>
              <a:spcBef>
                <a:spcPts val="0"/>
              </a:spcBef>
              <a:buFontTx/>
              <a:buNone/>
            </a:pPr>
            <a:endParaRPr lang="en-US" sz="1100" dirty="0" smtClean="0"/>
          </a:p>
          <a:p>
            <a:pPr marL="0" indent="0">
              <a:lnSpc>
                <a:spcPct val="100000"/>
              </a:lnSpc>
              <a:spcBef>
                <a:spcPts val="0"/>
              </a:spcBef>
              <a:buFontTx/>
              <a:buNone/>
            </a:pPr>
            <a:endParaRPr lang="en-CA" sz="1100" dirty="0"/>
          </a:p>
        </p:txBody>
      </p:sp>
      <p:sp>
        <p:nvSpPr>
          <p:cNvPr id="8" name="TextBox 7"/>
          <p:cNvSpPr txBox="1"/>
          <p:nvPr/>
        </p:nvSpPr>
        <p:spPr>
          <a:xfrm>
            <a:off x="6760897" y="716639"/>
            <a:ext cx="1655762" cy="2308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900" dirty="0" smtClean="0"/>
              <a:t>Press ADD STAGE button</a:t>
            </a:r>
            <a:endParaRPr lang="en-US" sz="900" dirty="0"/>
          </a:p>
        </p:txBody>
      </p:sp>
      <p:sp>
        <p:nvSpPr>
          <p:cNvPr id="9" name="TextBox 8"/>
          <p:cNvSpPr txBox="1"/>
          <p:nvPr/>
        </p:nvSpPr>
        <p:spPr>
          <a:xfrm>
            <a:off x="6760897" y="2226231"/>
            <a:ext cx="1655762"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900" dirty="0" smtClean="0"/>
              <a:t>Enter a name and press SAVE button</a:t>
            </a:r>
            <a:endParaRPr lang="en-US" sz="900" dirty="0"/>
          </a:p>
        </p:txBody>
      </p:sp>
      <p:sp>
        <p:nvSpPr>
          <p:cNvPr id="10" name="TextBox 9"/>
          <p:cNvSpPr txBox="1"/>
          <p:nvPr/>
        </p:nvSpPr>
        <p:spPr>
          <a:xfrm>
            <a:off x="6913297" y="4431071"/>
            <a:ext cx="1655762" cy="64633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900" dirty="0" smtClean="0"/>
              <a:t>Change the order of the stages by drag and drop. Press SAVE ORDER button when you finish.</a:t>
            </a:r>
            <a:endParaRPr lang="en-US" sz="900" dirty="0"/>
          </a:p>
        </p:txBody>
      </p:sp>
    </p:spTree>
    <p:extLst>
      <p:ext uri="{BB962C8B-B14F-4D97-AF65-F5344CB8AC3E}">
        <p14:creationId xmlns:p14="http://schemas.microsoft.com/office/powerpoint/2010/main" val="4271342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667250" y="1389063"/>
            <a:ext cx="7153275" cy="3857625"/>
          </a:xfrm>
          <a:prstGeom prst="rect">
            <a:avLst/>
          </a:prstGeom>
          <a:ln>
            <a:noFill/>
          </a:ln>
          <a:effectLst>
            <a:outerShdw blurRad="292100" dist="139700" dir="2700000" algn="tl" rotWithShape="0">
              <a:srgbClr val="333333">
                <a:alpha val="65000"/>
              </a:srgbClr>
            </a:outerShdw>
          </a:effectLst>
        </p:spPr>
      </p:pic>
      <p:sp>
        <p:nvSpPr>
          <p:cNvPr id="5" name="Title 1"/>
          <p:cNvSpPr txBox="1">
            <a:spLocks/>
          </p:cNvSpPr>
          <p:nvPr/>
        </p:nvSpPr>
        <p:spPr>
          <a:xfrm>
            <a:off x="377956" y="368300"/>
            <a:ext cx="6223141" cy="8286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accent2"/>
                </a:solidFill>
                <a:latin typeface="+mj-lt"/>
                <a:ea typeface="+mj-ea"/>
                <a:cs typeface="+mj-cs"/>
              </a:defRPr>
            </a:lvl1pPr>
          </a:lstStyle>
          <a:p>
            <a:pPr>
              <a:lnSpc>
                <a:spcPct val="100000"/>
              </a:lnSpc>
            </a:pPr>
            <a:r>
              <a:rPr lang="en-US" sz="2400" dirty="0" smtClean="0">
                <a:solidFill>
                  <a:schemeClr val="tx1">
                    <a:lumMod val="50000"/>
                    <a:lumOff val="50000"/>
                  </a:schemeClr>
                </a:solidFill>
              </a:rPr>
              <a:t>Change, show/hide or </a:t>
            </a:r>
            <a:br>
              <a:rPr lang="en-US" sz="2400" dirty="0" smtClean="0">
                <a:solidFill>
                  <a:schemeClr val="tx1">
                    <a:lumMod val="50000"/>
                    <a:lumOff val="50000"/>
                  </a:schemeClr>
                </a:solidFill>
              </a:rPr>
            </a:br>
            <a:r>
              <a:rPr lang="en-US" sz="2400" dirty="0" smtClean="0">
                <a:solidFill>
                  <a:schemeClr val="tx1">
                    <a:lumMod val="50000"/>
                    <a:lumOff val="50000"/>
                  </a:schemeClr>
                </a:solidFill>
              </a:rPr>
              <a:t>delete a process</a:t>
            </a:r>
            <a:endParaRPr lang="en-CA" sz="2400" dirty="0"/>
          </a:p>
        </p:txBody>
      </p:sp>
      <p:sp>
        <p:nvSpPr>
          <p:cNvPr id="7" name="Content Placeholder 2"/>
          <p:cNvSpPr txBox="1">
            <a:spLocks/>
          </p:cNvSpPr>
          <p:nvPr/>
        </p:nvSpPr>
        <p:spPr>
          <a:xfrm>
            <a:off x="377955" y="1389063"/>
            <a:ext cx="4313107" cy="4033691"/>
          </a:xfrm>
          <a:prstGeom prst="rect">
            <a:avLst/>
          </a:prstGeom>
        </p:spPr>
        <p:txBody>
          <a:bodyPr vert="horz" lIns="91440" tIns="45720" rIns="91440" bIns="45720" rtlCol="0">
            <a:normAutofit lnSpcReduction="10000"/>
          </a:bodyPr>
          <a:lstStyle>
            <a:lvl1pPr marL="408600" indent="-408600" algn="l" defTabSz="914400" rtl="0" eaLnBrk="1" latinLnBrk="0" hangingPunct="1">
              <a:lnSpc>
                <a:spcPct val="90000"/>
              </a:lnSpc>
              <a:spcBef>
                <a:spcPts val="1000"/>
              </a:spcBef>
              <a:buFontTx/>
              <a:buBlip>
                <a:blip r:embed="rId3"/>
              </a:buBlip>
              <a:defRPr sz="2400" kern="1200">
                <a:solidFill>
                  <a:schemeClr val="tx2"/>
                </a:solidFill>
                <a:latin typeface="+mn-lt"/>
                <a:ea typeface="+mn-ea"/>
                <a:cs typeface="+mn-cs"/>
              </a:defRPr>
            </a:lvl1pPr>
            <a:lvl2pPr marL="829800" indent="-372600" algn="l" defTabSz="914400" rtl="0" eaLnBrk="1" latinLnBrk="0" hangingPunct="1">
              <a:lnSpc>
                <a:spcPct val="90000"/>
              </a:lnSpc>
              <a:spcBef>
                <a:spcPts val="500"/>
              </a:spcBef>
              <a:buFont typeface="Wingdings" pitchFamily="2" charset="2"/>
              <a:buChar char="§"/>
              <a:defRPr sz="1800" b="0" kern="1200">
                <a:solidFill>
                  <a:schemeClr val="tx2"/>
                </a:solidFill>
                <a:latin typeface="+mn-lt"/>
                <a:ea typeface="+mn-ea"/>
                <a:cs typeface="+mn-cs"/>
              </a:defRPr>
            </a:lvl2pPr>
            <a:lvl3pPr marL="1215000" indent="-300600" algn="l" defTabSz="914400" rtl="0" eaLnBrk="1" latinLnBrk="0" hangingPunct="1">
              <a:lnSpc>
                <a:spcPct val="90000"/>
              </a:lnSpc>
              <a:spcBef>
                <a:spcPts val="500"/>
              </a:spcBef>
              <a:buFont typeface="Wingdings" pitchFamily="2" charset="2"/>
              <a:buChar char="§"/>
              <a:defRPr sz="1400" kern="1200">
                <a:solidFill>
                  <a:schemeClr val="tx2"/>
                </a:solidFill>
                <a:latin typeface="+mn-lt"/>
                <a:ea typeface="+mn-ea"/>
                <a:cs typeface="+mn-cs"/>
              </a:defRPr>
            </a:lvl3pPr>
            <a:lvl4pPr marL="1672200" indent="-300600" algn="l" defTabSz="914400" rtl="0" eaLnBrk="1" latinLnBrk="0" hangingPunct="1">
              <a:lnSpc>
                <a:spcPct val="90000"/>
              </a:lnSpc>
              <a:spcBef>
                <a:spcPts val="500"/>
              </a:spcBef>
              <a:buFont typeface="Wingdings" pitchFamily="2" charset="2"/>
              <a:buChar char="§"/>
              <a:defRPr sz="1400" kern="1200">
                <a:solidFill>
                  <a:schemeClr val="tx2"/>
                </a:solidFill>
                <a:latin typeface="+mn-lt"/>
                <a:ea typeface="+mn-ea"/>
                <a:cs typeface="+mn-cs"/>
              </a:defRPr>
            </a:lvl4pPr>
            <a:lvl5pPr marL="2129400" indent="-300600" algn="l" defTabSz="914400" rtl="0" eaLnBrk="1" latinLnBrk="0" hangingPunct="1">
              <a:lnSpc>
                <a:spcPct val="90000"/>
              </a:lnSpc>
              <a:spcBef>
                <a:spcPts val="500"/>
              </a:spcBef>
              <a:buFont typeface="Wingdings" pitchFamily="2" charset="2"/>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FontTx/>
              <a:buNone/>
            </a:pPr>
            <a:r>
              <a:rPr lang="en-US" sz="1100" dirty="0" smtClean="0">
                <a:solidFill>
                  <a:schemeClr val="tx1"/>
                </a:solidFill>
              </a:rPr>
              <a:t>A new process is not visible by default. When you have finished editing stages, press the </a:t>
            </a:r>
            <a:r>
              <a:rPr lang="en-US" sz="1100" b="1" dirty="0" smtClean="0">
                <a:solidFill>
                  <a:schemeClr val="tx1"/>
                </a:solidFill>
              </a:rPr>
              <a:t>eye icon</a:t>
            </a:r>
            <a:r>
              <a:rPr lang="en-US" sz="1100" dirty="0" smtClean="0">
                <a:solidFill>
                  <a:schemeClr val="tx1"/>
                </a:solidFill>
              </a:rPr>
              <a:t> to make it visible.</a:t>
            </a:r>
          </a:p>
          <a:p>
            <a:pPr marL="0" indent="0">
              <a:lnSpc>
                <a:spcPct val="110000"/>
              </a:lnSpc>
              <a:spcBef>
                <a:spcPts val="0"/>
              </a:spcBef>
              <a:buFontTx/>
              <a:buNone/>
            </a:pPr>
            <a:endParaRPr lang="en-US" sz="1100" dirty="0">
              <a:solidFill>
                <a:schemeClr val="tx1"/>
              </a:solidFill>
            </a:endParaRPr>
          </a:p>
          <a:p>
            <a:pPr marL="0" indent="0">
              <a:lnSpc>
                <a:spcPct val="110000"/>
              </a:lnSpc>
              <a:spcBef>
                <a:spcPts val="0"/>
              </a:spcBef>
              <a:buFontTx/>
              <a:buNone/>
            </a:pPr>
            <a:r>
              <a:rPr lang="en-US" sz="1100" dirty="0" smtClean="0">
                <a:solidFill>
                  <a:schemeClr val="tx1"/>
                </a:solidFill>
              </a:rPr>
              <a:t>The visible process will be available in the Process field in Add / Edit Lead dialog.</a:t>
            </a:r>
          </a:p>
          <a:p>
            <a:pPr marL="0" indent="0">
              <a:lnSpc>
                <a:spcPct val="110000"/>
              </a:lnSpc>
              <a:spcBef>
                <a:spcPts val="0"/>
              </a:spcBef>
              <a:buFontTx/>
              <a:buNone/>
            </a:pPr>
            <a:endParaRPr lang="en-US" sz="1100" dirty="0">
              <a:solidFill>
                <a:schemeClr val="tx1"/>
              </a:solidFill>
            </a:endParaRPr>
          </a:p>
          <a:p>
            <a:pPr marL="0" indent="0">
              <a:lnSpc>
                <a:spcPct val="110000"/>
              </a:lnSpc>
              <a:spcBef>
                <a:spcPts val="0"/>
              </a:spcBef>
              <a:buFontTx/>
              <a:buNone/>
            </a:pPr>
            <a:r>
              <a:rPr lang="en-US" sz="1100" dirty="0" smtClean="0">
                <a:solidFill>
                  <a:schemeClr val="tx1"/>
                </a:solidFill>
              </a:rPr>
              <a:t>Clicking the round arrow button will open a drop-down menu where you can find the menu items to rename the process or delete the process. You can also create a new process by copying an existing one. All the stages in the existing process will be copied to the new one.</a:t>
            </a:r>
          </a:p>
          <a:p>
            <a:pPr marL="0" indent="0">
              <a:lnSpc>
                <a:spcPct val="110000"/>
              </a:lnSpc>
              <a:spcBef>
                <a:spcPts val="0"/>
              </a:spcBef>
              <a:buFontTx/>
              <a:buNone/>
            </a:pPr>
            <a:endParaRPr lang="en-US" sz="1100" dirty="0"/>
          </a:p>
          <a:p>
            <a:pPr marL="0" indent="0">
              <a:lnSpc>
                <a:spcPct val="110000"/>
              </a:lnSpc>
              <a:spcBef>
                <a:spcPts val="0"/>
              </a:spcBef>
              <a:buFontTx/>
              <a:buNone/>
            </a:pPr>
            <a:r>
              <a:rPr lang="en-US" sz="1100" b="1" dirty="0" smtClean="0">
                <a:solidFill>
                  <a:schemeClr val="accent2"/>
                </a:solidFill>
              </a:rPr>
              <a:t>Note</a:t>
            </a:r>
          </a:p>
          <a:p>
            <a:pPr marL="0" indent="0">
              <a:lnSpc>
                <a:spcPct val="110000"/>
              </a:lnSpc>
              <a:spcBef>
                <a:spcPts val="0"/>
              </a:spcBef>
              <a:buFontTx/>
              <a:buNone/>
            </a:pPr>
            <a:r>
              <a:rPr lang="en-US" sz="1100" dirty="0" smtClean="0">
                <a:solidFill>
                  <a:schemeClr val="tx1"/>
                </a:solidFill>
              </a:rPr>
              <a:t>If a process has been applied to leads, you cannot delete the process. This is to preserve the historical data for reporting. If you don’t need a process anymore, click the </a:t>
            </a:r>
            <a:r>
              <a:rPr lang="en-US" sz="1100" b="1" dirty="0" smtClean="0">
                <a:solidFill>
                  <a:schemeClr val="tx1"/>
                </a:solidFill>
              </a:rPr>
              <a:t>eye</a:t>
            </a:r>
            <a:r>
              <a:rPr lang="en-US" sz="1100" dirty="0" smtClean="0">
                <a:solidFill>
                  <a:schemeClr val="tx1"/>
                </a:solidFill>
              </a:rPr>
              <a:t> icon to hide it. The hidden processes won’t be visible to users.</a:t>
            </a:r>
          </a:p>
          <a:p>
            <a:pPr marL="0" indent="0">
              <a:lnSpc>
                <a:spcPct val="110000"/>
              </a:lnSpc>
              <a:spcBef>
                <a:spcPts val="0"/>
              </a:spcBef>
              <a:buFontTx/>
              <a:buNone/>
            </a:pPr>
            <a:endParaRPr lang="en-US" sz="1100" dirty="0">
              <a:solidFill>
                <a:schemeClr val="tx1"/>
              </a:solidFill>
            </a:endParaRPr>
          </a:p>
          <a:p>
            <a:pPr marL="0" indent="0">
              <a:lnSpc>
                <a:spcPct val="110000"/>
              </a:lnSpc>
              <a:spcBef>
                <a:spcPts val="0"/>
              </a:spcBef>
              <a:buFontTx/>
              <a:buNone/>
            </a:pPr>
            <a:r>
              <a:rPr lang="en-US" sz="1100" dirty="0" smtClean="0">
                <a:solidFill>
                  <a:schemeClr val="tx1"/>
                </a:solidFill>
              </a:rPr>
              <a:t>If a process has been applied to leads, you cannot add stages into the process or remove stages from the process. You cannot change the order of the stages either. However, you can rename stages. When you change the name of a stage, it will be applied to all the leads.</a:t>
            </a:r>
            <a:endParaRPr lang="en-US" sz="1100" dirty="0">
              <a:solidFill>
                <a:schemeClr val="tx1"/>
              </a:solidFill>
            </a:endParaRPr>
          </a:p>
          <a:p>
            <a:pPr marL="0" indent="0">
              <a:lnSpc>
                <a:spcPct val="100000"/>
              </a:lnSpc>
              <a:spcBef>
                <a:spcPts val="0"/>
              </a:spcBef>
              <a:buFontTx/>
              <a:buNone/>
            </a:pPr>
            <a:endParaRPr lang="en-US" sz="1100" dirty="0"/>
          </a:p>
          <a:p>
            <a:pPr marL="0" indent="0">
              <a:lnSpc>
                <a:spcPct val="100000"/>
              </a:lnSpc>
              <a:spcBef>
                <a:spcPts val="0"/>
              </a:spcBef>
              <a:buFontTx/>
              <a:buNone/>
            </a:pPr>
            <a:endParaRPr lang="en-US" sz="1100" dirty="0" smtClean="0"/>
          </a:p>
          <a:p>
            <a:pPr marL="0" indent="0">
              <a:lnSpc>
                <a:spcPct val="100000"/>
              </a:lnSpc>
              <a:spcBef>
                <a:spcPts val="0"/>
              </a:spcBef>
              <a:buFontTx/>
              <a:buNone/>
            </a:pPr>
            <a:endParaRPr lang="en-US" sz="1100" dirty="0"/>
          </a:p>
          <a:p>
            <a:pPr marL="0" indent="0">
              <a:lnSpc>
                <a:spcPct val="100000"/>
              </a:lnSpc>
              <a:spcBef>
                <a:spcPts val="0"/>
              </a:spcBef>
              <a:buFontTx/>
              <a:buNone/>
            </a:pPr>
            <a:endParaRPr lang="en-US" sz="1100" dirty="0" smtClean="0"/>
          </a:p>
          <a:p>
            <a:pPr marL="0" indent="0">
              <a:lnSpc>
                <a:spcPct val="100000"/>
              </a:lnSpc>
              <a:spcBef>
                <a:spcPts val="0"/>
              </a:spcBef>
              <a:buFontTx/>
              <a:buNone/>
            </a:pPr>
            <a:endParaRPr lang="en-US" sz="1100" dirty="0" smtClean="0"/>
          </a:p>
          <a:p>
            <a:pPr marL="0" indent="0">
              <a:lnSpc>
                <a:spcPct val="100000"/>
              </a:lnSpc>
              <a:spcBef>
                <a:spcPts val="0"/>
              </a:spcBef>
              <a:buFontTx/>
              <a:buNone/>
            </a:pPr>
            <a:endParaRPr lang="en-US" sz="1100" dirty="0" smtClean="0"/>
          </a:p>
          <a:p>
            <a:pPr marL="0" indent="0">
              <a:lnSpc>
                <a:spcPct val="100000"/>
              </a:lnSpc>
              <a:spcBef>
                <a:spcPts val="0"/>
              </a:spcBef>
              <a:buFontTx/>
              <a:buNone/>
            </a:pPr>
            <a:endParaRPr lang="en-US" sz="1100" dirty="0" smtClean="0"/>
          </a:p>
          <a:p>
            <a:pPr marL="0" indent="0">
              <a:lnSpc>
                <a:spcPct val="100000"/>
              </a:lnSpc>
              <a:spcBef>
                <a:spcPts val="0"/>
              </a:spcBef>
              <a:buFontTx/>
              <a:buNone/>
            </a:pPr>
            <a:endParaRPr lang="en-CA" sz="1100" dirty="0"/>
          </a:p>
        </p:txBody>
      </p:sp>
      <p:sp>
        <p:nvSpPr>
          <p:cNvPr id="8" name="TextBox 7"/>
          <p:cNvSpPr txBox="1"/>
          <p:nvPr/>
        </p:nvSpPr>
        <p:spPr>
          <a:xfrm>
            <a:off x="9702536" y="1517929"/>
            <a:ext cx="1829064" cy="64633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900" dirty="0" smtClean="0"/>
              <a:t>Press the eye icon to make the process visible. If you don’t need to use a process anymore, press the icon to hide it.</a:t>
            </a:r>
            <a:endParaRPr lang="en-US" sz="900" dirty="0"/>
          </a:p>
        </p:txBody>
      </p:sp>
      <p:cxnSp>
        <p:nvCxnSpPr>
          <p:cNvPr id="3" name="Straight Arrow Connector 2"/>
          <p:cNvCxnSpPr/>
          <p:nvPr/>
        </p:nvCxnSpPr>
        <p:spPr>
          <a:xfrm>
            <a:off x="10693400" y="2173045"/>
            <a:ext cx="287867" cy="6378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1249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77956" y="368300"/>
            <a:ext cx="6223141" cy="8286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accent2"/>
                </a:solidFill>
                <a:latin typeface="+mj-lt"/>
                <a:ea typeface="+mj-ea"/>
                <a:cs typeface="+mj-cs"/>
              </a:defRPr>
            </a:lvl1pPr>
          </a:lstStyle>
          <a:p>
            <a:r>
              <a:rPr lang="en-US" sz="2400" dirty="0" smtClean="0">
                <a:solidFill>
                  <a:schemeClr val="tx1">
                    <a:lumMod val="50000"/>
                    <a:lumOff val="50000"/>
                  </a:schemeClr>
                </a:solidFill>
              </a:rPr>
              <a:t>Work with process and stage</a:t>
            </a:r>
            <a:endParaRPr lang="en-CA" sz="2400" dirty="0"/>
          </a:p>
        </p:txBody>
      </p:sp>
      <p:sp>
        <p:nvSpPr>
          <p:cNvPr id="10" name="Content Placeholder 2"/>
          <p:cNvSpPr txBox="1">
            <a:spLocks/>
          </p:cNvSpPr>
          <p:nvPr/>
        </p:nvSpPr>
        <p:spPr>
          <a:xfrm>
            <a:off x="383522" y="1384828"/>
            <a:ext cx="4307541" cy="1783845"/>
          </a:xfrm>
          <a:prstGeom prst="rect">
            <a:avLst/>
          </a:prstGeom>
        </p:spPr>
        <p:txBody>
          <a:bodyPr vert="horz" lIns="91440" tIns="45720" rIns="91440" bIns="45720" rtlCol="0">
            <a:noAutofit/>
          </a:bodyPr>
          <a:lstStyle>
            <a:lvl1pPr marL="408600" indent="-408600" algn="l" defTabSz="914400" rtl="0" eaLnBrk="1" latinLnBrk="0" hangingPunct="1">
              <a:lnSpc>
                <a:spcPct val="90000"/>
              </a:lnSpc>
              <a:spcBef>
                <a:spcPts val="1000"/>
              </a:spcBef>
              <a:buFontTx/>
              <a:buBlip>
                <a:blip r:embed="rId2"/>
              </a:buBlip>
              <a:defRPr sz="2400" kern="1200">
                <a:solidFill>
                  <a:schemeClr val="tx2"/>
                </a:solidFill>
                <a:latin typeface="+mn-lt"/>
                <a:ea typeface="+mn-ea"/>
                <a:cs typeface="+mn-cs"/>
              </a:defRPr>
            </a:lvl1pPr>
            <a:lvl2pPr marL="829800" indent="-372600" algn="l" defTabSz="914400" rtl="0" eaLnBrk="1" latinLnBrk="0" hangingPunct="1">
              <a:lnSpc>
                <a:spcPct val="90000"/>
              </a:lnSpc>
              <a:spcBef>
                <a:spcPts val="500"/>
              </a:spcBef>
              <a:buFont typeface="Wingdings" pitchFamily="2" charset="2"/>
              <a:buChar char="§"/>
              <a:defRPr sz="1800" b="0" kern="1200">
                <a:solidFill>
                  <a:schemeClr val="tx2"/>
                </a:solidFill>
                <a:latin typeface="+mn-lt"/>
                <a:ea typeface="+mn-ea"/>
                <a:cs typeface="+mn-cs"/>
              </a:defRPr>
            </a:lvl2pPr>
            <a:lvl3pPr marL="1215000" indent="-300600" algn="l" defTabSz="914400" rtl="0" eaLnBrk="1" latinLnBrk="0" hangingPunct="1">
              <a:lnSpc>
                <a:spcPct val="90000"/>
              </a:lnSpc>
              <a:spcBef>
                <a:spcPts val="500"/>
              </a:spcBef>
              <a:buFont typeface="Wingdings" pitchFamily="2" charset="2"/>
              <a:buChar char="§"/>
              <a:defRPr sz="1400" kern="1200">
                <a:solidFill>
                  <a:schemeClr val="tx2"/>
                </a:solidFill>
                <a:latin typeface="+mn-lt"/>
                <a:ea typeface="+mn-ea"/>
                <a:cs typeface="+mn-cs"/>
              </a:defRPr>
            </a:lvl3pPr>
            <a:lvl4pPr marL="1672200" indent="-300600" algn="l" defTabSz="914400" rtl="0" eaLnBrk="1" latinLnBrk="0" hangingPunct="1">
              <a:lnSpc>
                <a:spcPct val="90000"/>
              </a:lnSpc>
              <a:spcBef>
                <a:spcPts val="500"/>
              </a:spcBef>
              <a:buFont typeface="Wingdings" pitchFamily="2" charset="2"/>
              <a:buChar char="§"/>
              <a:defRPr sz="1400" kern="1200">
                <a:solidFill>
                  <a:schemeClr val="tx2"/>
                </a:solidFill>
                <a:latin typeface="+mn-lt"/>
                <a:ea typeface="+mn-ea"/>
                <a:cs typeface="+mn-cs"/>
              </a:defRPr>
            </a:lvl4pPr>
            <a:lvl5pPr marL="2129400" indent="-300600" algn="l" defTabSz="914400" rtl="0" eaLnBrk="1" latinLnBrk="0" hangingPunct="1">
              <a:lnSpc>
                <a:spcPct val="90000"/>
              </a:lnSpc>
              <a:spcBef>
                <a:spcPts val="500"/>
              </a:spcBef>
              <a:buFont typeface="Wingdings" pitchFamily="2" charset="2"/>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1100" dirty="0" smtClean="0">
                <a:solidFill>
                  <a:schemeClr val="tx1"/>
                </a:solidFill>
              </a:rPr>
              <a:t>The lead life cycle includes three phases. </a:t>
            </a:r>
          </a:p>
          <a:p>
            <a:pPr marL="177800" indent="-177800">
              <a:lnSpc>
                <a:spcPct val="100000"/>
              </a:lnSpc>
              <a:spcBef>
                <a:spcPts val="0"/>
              </a:spcBef>
              <a:buFont typeface="+mj-lt"/>
              <a:buAutoNum type="arabicPeriod"/>
            </a:pPr>
            <a:r>
              <a:rPr lang="en-US" sz="1100" dirty="0" smtClean="0">
                <a:solidFill>
                  <a:schemeClr val="tx1"/>
                </a:solidFill>
              </a:rPr>
              <a:t>When leads come in and haven’t been touched by anyone, they will be set as Unqualified by default. </a:t>
            </a:r>
          </a:p>
          <a:p>
            <a:pPr marL="177800" indent="-177800">
              <a:lnSpc>
                <a:spcPct val="100000"/>
              </a:lnSpc>
              <a:spcBef>
                <a:spcPts val="0"/>
              </a:spcBef>
              <a:buFont typeface="+mj-lt"/>
              <a:buAutoNum type="arabicPeriod"/>
            </a:pPr>
            <a:r>
              <a:rPr lang="en-US" sz="1100" dirty="0" smtClean="0">
                <a:solidFill>
                  <a:schemeClr val="tx1"/>
                </a:solidFill>
              </a:rPr>
              <a:t>When you start to work with a lead, you can select a process and work through the stages.</a:t>
            </a:r>
          </a:p>
          <a:p>
            <a:pPr marL="177800" indent="-177800">
              <a:lnSpc>
                <a:spcPct val="100000"/>
              </a:lnSpc>
              <a:spcBef>
                <a:spcPts val="0"/>
              </a:spcBef>
              <a:buFont typeface="+mj-lt"/>
              <a:buAutoNum type="arabicPeriod"/>
            </a:pPr>
            <a:r>
              <a:rPr lang="en-US" sz="1100" dirty="0" smtClean="0">
                <a:solidFill>
                  <a:schemeClr val="tx1"/>
                </a:solidFill>
              </a:rPr>
              <a:t>Once you complete the process, you will set the lead stage to Converted or Archived.</a:t>
            </a:r>
          </a:p>
        </p:txBody>
      </p:sp>
      <p:sp>
        <p:nvSpPr>
          <p:cNvPr id="13" name="TextBox 12"/>
          <p:cNvSpPr txBox="1"/>
          <p:nvPr/>
        </p:nvSpPr>
        <p:spPr>
          <a:xfrm>
            <a:off x="2796647" y="4019428"/>
            <a:ext cx="1655762" cy="50783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900" dirty="0" smtClean="0"/>
              <a:t>If no process has been applied to a lead, the lead is unqualified.</a:t>
            </a:r>
            <a:endParaRPr lang="en-US" sz="900" dirty="0"/>
          </a:p>
        </p:txBody>
      </p:sp>
      <p:graphicFrame>
        <p:nvGraphicFramePr>
          <p:cNvPr id="6" name="Table 5"/>
          <p:cNvGraphicFramePr>
            <a:graphicFrameLocks noGrp="1"/>
          </p:cNvGraphicFramePr>
          <p:nvPr>
            <p:extLst>
              <p:ext uri="{D42A27DB-BD31-4B8C-83A1-F6EECF244321}">
                <p14:modId xmlns:p14="http://schemas.microsoft.com/office/powerpoint/2010/main" val="805830636"/>
              </p:ext>
            </p:extLst>
          </p:nvPr>
        </p:nvGraphicFramePr>
        <p:xfrm>
          <a:off x="377956" y="2685597"/>
          <a:ext cx="4192058" cy="3535680"/>
        </p:xfrm>
        <a:graphic>
          <a:graphicData uri="http://schemas.openxmlformats.org/drawingml/2006/table">
            <a:tbl>
              <a:tblPr firstRow="1" bandRow="1">
                <a:tableStyleId>{5C22544A-7EE6-4342-B048-85BDC9FD1C3A}</a:tableStyleId>
              </a:tblPr>
              <a:tblGrid>
                <a:gridCol w="1052911"/>
                <a:gridCol w="1024466"/>
                <a:gridCol w="2114681"/>
              </a:tblGrid>
              <a:tr h="237613">
                <a:tc gridSpan="2">
                  <a:txBody>
                    <a:bodyPr/>
                    <a:lstStyle/>
                    <a:p>
                      <a:r>
                        <a:rPr lang="en-US" sz="1100" dirty="0" smtClean="0"/>
                        <a:t>Stages</a:t>
                      </a:r>
                      <a:endParaRPr lang="en-CA" sz="1100" dirty="0"/>
                    </a:p>
                  </a:txBody>
                  <a:tcPr anchor="ctr"/>
                </a:tc>
                <a:tc hMerge="1">
                  <a:txBody>
                    <a:bodyPr/>
                    <a:lstStyle/>
                    <a:p>
                      <a:endParaRPr lang="en-CA"/>
                    </a:p>
                  </a:txBody>
                  <a:tcPr/>
                </a:tc>
                <a:tc>
                  <a:txBody>
                    <a:bodyPr/>
                    <a:lstStyle/>
                    <a:p>
                      <a:endParaRPr lang="en-CA" dirty="0"/>
                    </a:p>
                  </a:txBody>
                  <a:tcPr/>
                </a:tc>
              </a:tr>
              <a:tr h="237613">
                <a:tc gridSpan="2">
                  <a:txBody>
                    <a:bodyPr/>
                    <a:lstStyle/>
                    <a:p>
                      <a:r>
                        <a:rPr lang="en-US" sz="800" dirty="0" smtClean="0"/>
                        <a:t>Unqualified</a:t>
                      </a:r>
                      <a:endParaRPr lang="en-CA" sz="800" dirty="0"/>
                    </a:p>
                  </a:txBody>
                  <a:tcPr anchor="ctr">
                    <a:solidFill>
                      <a:schemeClr val="bg1">
                        <a:lumMod val="85000"/>
                      </a:schemeClr>
                    </a:solidFill>
                  </a:tcPr>
                </a:tc>
                <a:tc hMerge="1">
                  <a:txBody>
                    <a:bodyPr/>
                    <a:lstStyle/>
                    <a:p>
                      <a:endParaRPr lang="en-CA"/>
                    </a:p>
                  </a:txBody>
                  <a:tcPr/>
                </a:tc>
                <a:tc>
                  <a:txBody>
                    <a:bodyPr/>
                    <a:lstStyle/>
                    <a:p>
                      <a:pPr marL="171450" lvl="0" indent="-171450">
                        <a:buFont typeface="Arial" panose="020B0604020202020204" pitchFamily="34" charset="0"/>
                        <a:buChar char="•"/>
                      </a:pPr>
                      <a:r>
                        <a:rPr lang="en-CA" sz="800" kern="1200" dirty="0" smtClean="0">
                          <a:solidFill>
                            <a:schemeClr val="dk1"/>
                          </a:solidFill>
                          <a:effectLst/>
                          <a:latin typeface="+mn-lt"/>
                          <a:ea typeface="+mn-ea"/>
                          <a:cs typeface="+mn-cs"/>
                        </a:rPr>
                        <a:t>System built-in stage (Not customizable) </a:t>
                      </a:r>
                    </a:p>
                    <a:p>
                      <a:pPr marL="171450" indent="-171450">
                        <a:buFont typeface="Arial" panose="020B0604020202020204" pitchFamily="34" charset="0"/>
                        <a:buChar char="•"/>
                      </a:pPr>
                      <a:r>
                        <a:rPr lang="en-CA" sz="800" kern="1200" dirty="0" smtClean="0">
                          <a:solidFill>
                            <a:schemeClr val="dk1"/>
                          </a:solidFill>
                          <a:effectLst/>
                          <a:latin typeface="+mn-lt"/>
                          <a:ea typeface="+mn-ea"/>
                          <a:cs typeface="+mn-cs"/>
                        </a:rPr>
                        <a:t>This stage indicates that leads come in but haven’t been touched by anyone.</a:t>
                      </a:r>
                      <a:endParaRPr lang="en-CA" sz="800" dirty="0"/>
                    </a:p>
                  </a:txBody>
                  <a:tcPr>
                    <a:solidFill>
                      <a:schemeClr val="bg1">
                        <a:lumMod val="85000"/>
                      </a:schemeClr>
                    </a:solidFill>
                  </a:tcPr>
                </a:tc>
              </a:tr>
              <a:tr h="849548">
                <a:tc>
                  <a:txBody>
                    <a:bodyPr/>
                    <a:lstStyle/>
                    <a:p>
                      <a:r>
                        <a:rPr lang="en-US" sz="800" i="1" dirty="0" smtClean="0"/>
                        <a:t>Default process and stages</a:t>
                      </a:r>
                    </a:p>
                    <a:p>
                      <a:pPr marL="171450" indent="-171450">
                        <a:buFont typeface="Arial" panose="020B0604020202020204" pitchFamily="34" charset="0"/>
                        <a:buChar char="•"/>
                      </a:pPr>
                      <a:r>
                        <a:rPr lang="en-US" sz="800" dirty="0" smtClean="0"/>
                        <a:t>New</a:t>
                      </a:r>
                    </a:p>
                    <a:p>
                      <a:pPr marL="171450" indent="-171450">
                        <a:buFont typeface="Arial" panose="020B0604020202020204" pitchFamily="34" charset="0"/>
                        <a:buChar char="•"/>
                      </a:pPr>
                      <a:r>
                        <a:rPr lang="en-US" sz="800" dirty="0" smtClean="0"/>
                        <a:t>Working</a:t>
                      </a:r>
                    </a:p>
                    <a:p>
                      <a:pPr marL="171450" indent="-171450">
                        <a:buFont typeface="Arial" panose="020B0604020202020204" pitchFamily="34" charset="0"/>
                        <a:buChar char="•"/>
                      </a:pPr>
                      <a:r>
                        <a:rPr lang="en-US" sz="800" dirty="0" smtClean="0"/>
                        <a:t>Nurturing</a:t>
                      </a:r>
                    </a:p>
                    <a:p>
                      <a:endParaRPr lang="en-CA" sz="800" dirty="0"/>
                    </a:p>
                  </a:txBody>
                  <a:tcPr>
                    <a:solidFill>
                      <a:schemeClr val="bg1">
                        <a:lumMod val="95000"/>
                      </a:schemeClr>
                    </a:solidFill>
                  </a:tcPr>
                </a:tc>
                <a:tc>
                  <a:txBody>
                    <a:bodyPr/>
                    <a:lstStyle/>
                    <a:p>
                      <a:r>
                        <a:rPr lang="en-US" sz="800" i="1" dirty="0" smtClean="0"/>
                        <a:t>Custom process and stages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dirty="0" smtClean="0"/>
                        <a:t>Initial Contact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dirty="0" smtClean="0"/>
                        <a:t>Budget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dirty="0" smtClean="0"/>
                        <a:t>Authorization</a:t>
                      </a:r>
                      <a:r>
                        <a:rPr lang="en-US" sz="800" baseline="0" dirty="0" smtClean="0"/>
                        <a:t> Person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aseline="0" dirty="0" smtClean="0"/>
                        <a:t>Needs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aseline="0" dirty="0" smtClean="0"/>
                        <a:t>Timeline</a:t>
                      </a:r>
                      <a:endParaRPr lang="en-CA" sz="800" dirty="0" smtClean="0"/>
                    </a:p>
                  </a:txBody>
                  <a:tcPr>
                    <a:solidFill>
                      <a:schemeClr val="bg1">
                        <a:lumMod val="95000"/>
                      </a:schemeClr>
                    </a:solidFill>
                  </a:tcPr>
                </a:tc>
                <a:tc>
                  <a:txBody>
                    <a:bodyPr/>
                    <a:lstStyle/>
                    <a:p>
                      <a:pPr marL="171450" lvl="0" indent="-171450">
                        <a:buFont typeface="Arial" panose="020B0604020202020204" pitchFamily="34" charset="0"/>
                        <a:buChar char="•"/>
                      </a:pPr>
                      <a:r>
                        <a:rPr lang="en-CA" sz="800" kern="1200" dirty="0" smtClean="0">
                          <a:solidFill>
                            <a:schemeClr val="dk1"/>
                          </a:solidFill>
                          <a:effectLst/>
                          <a:latin typeface="+mn-lt"/>
                          <a:ea typeface="+mn-ea"/>
                          <a:cs typeface="+mn-cs"/>
                        </a:rPr>
                        <a:t>Default process is the built-in process. It contains new, working and nurturing stages.</a:t>
                      </a:r>
                    </a:p>
                    <a:p>
                      <a:pPr marL="171450" lvl="0" indent="-171450">
                        <a:buFont typeface="Arial" panose="020B0604020202020204" pitchFamily="34" charset="0"/>
                        <a:buChar char="•"/>
                      </a:pPr>
                      <a:r>
                        <a:rPr lang="en-CA" sz="800" kern="1200" dirty="0" smtClean="0">
                          <a:solidFill>
                            <a:schemeClr val="dk1"/>
                          </a:solidFill>
                          <a:effectLst/>
                          <a:latin typeface="+mn-lt"/>
                          <a:ea typeface="+mn-ea"/>
                          <a:cs typeface="+mn-cs"/>
                        </a:rPr>
                        <a:t>You can create custom processes and add stages in each process. </a:t>
                      </a:r>
                    </a:p>
                    <a:p>
                      <a:pPr marL="171450" indent="-171450">
                        <a:buFont typeface="Arial" panose="020B0604020202020204" pitchFamily="34" charset="0"/>
                        <a:buChar char="•"/>
                      </a:pPr>
                      <a:r>
                        <a:rPr lang="en-CA" sz="800" kern="1200" dirty="0" smtClean="0">
                          <a:solidFill>
                            <a:schemeClr val="dk1"/>
                          </a:solidFill>
                          <a:effectLst/>
                          <a:latin typeface="+mn-lt"/>
                          <a:ea typeface="+mn-ea"/>
                          <a:cs typeface="+mn-cs"/>
                        </a:rPr>
                        <a:t>You</a:t>
                      </a:r>
                      <a:r>
                        <a:rPr lang="en-CA" sz="800" kern="1200" baseline="0" dirty="0" smtClean="0">
                          <a:solidFill>
                            <a:schemeClr val="dk1"/>
                          </a:solidFill>
                          <a:effectLst/>
                          <a:latin typeface="+mn-lt"/>
                          <a:ea typeface="+mn-ea"/>
                          <a:cs typeface="+mn-cs"/>
                        </a:rPr>
                        <a:t> can select a process to work with the leads, update the </a:t>
                      </a:r>
                      <a:r>
                        <a:rPr lang="en-CA" sz="800" kern="1200" dirty="0" smtClean="0">
                          <a:solidFill>
                            <a:schemeClr val="dk1"/>
                          </a:solidFill>
                          <a:effectLst/>
                          <a:latin typeface="+mn-lt"/>
                          <a:ea typeface="+mn-ea"/>
                          <a:cs typeface="+mn-cs"/>
                        </a:rPr>
                        <a:t>stages as you progress. Once you complete the process, the leads should be either converted or achieved.</a:t>
                      </a:r>
                      <a:endParaRPr lang="en-CA" sz="800" dirty="0"/>
                    </a:p>
                  </a:txBody>
                  <a:tcPr>
                    <a:solidFill>
                      <a:schemeClr val="bg1">
                        <a:lumMod val="95000"/>
                      </a:schemeClr>
                    </a:solidFill>
                  </a:tcPr>
                </a:tc>
              </a:tr>
              <a:tr h="237613">
                <a:tc gridSpan="2">
                  <a:txBody>
                    <a:bodyPr/>
                    <a:lstStyle/>
                    <a:p>
                      <a:r>
                        <a:rPr lang="en-US" sz="800" dirty="0" smtClean="0"/>
                        <a:t>Converted</a:t>
                      </a:r>
                      <a:endParaRPr lang="en-CA" sz="800" dirty="0"/>
                    </a:p>
                  </a:txBody>
                  <a:tcPr anchor="ctr">
                    <a:solidFill>
                      <a:schemeClr val="bg1">
                        <a:lumMod val="85000"/>
                      </a:schemeClr>
                    </a:solidFill>
                  </a:tcPr>
                </a:tc>
                <a:tc hMerge="1">
                  <a:txBody>
                    <a:bodyPr/>
                    <a:lstStyle/>
                    <a:p>
                      <a:endParaRPr lang="en-CA"/>
                    </a:p>
                  </a:txBody>
                  <a:tcPr/>
                </a:tc>
                <a:tc>
                  <a:txBody>
                    <a:bodyPr/>
                    <a:lstStyle/>
                    <a:p>
                      <a:pPr marL="171450" lvl="0" indent="-171450">
                        <a:buFont typeface="Arial" panose="020B0604020202020204" pitchFamily="34" charset="0"/>
                        <a:buChar char="•"/>
                      </a:pPr>
                      <a:r>
                        <a:rPr lang="en-CA" sz="800" kern="1200" dirty="0" smtClean="0">
                          <a:solidFill>
                            <a:schemeClr val="dk1"/>
                          </a:solidFill>
                          <a:effectLst/>
                          <a:latin typeface="+mn-lt"/>
                          <a:ea typeface="+mn-ea"/>
                          <a:cs typeface="+mn-cs"/>
                        </a:rPr>
                        <a:t>System built-in stage (Not customizable)</a:t>
                      </a:r>
                    </a:p>
                    <a:p>
                      <a:pPr marL="171450" indent="-171450">
                        <a:buFont typeface="Arial" panose="020B0604020202020204" pitchFamily="34" charset="0"/>
                        <a:buChar char="•"/>
                      </a:pPr>
                      <a:r>
                        <a:rPr lang="en-CA" sz="800" kern="1200" dirty="0" smtClean="0">
                          <a:solidFill>
                            <a:schemeClr val="dk1"/>
                          </a:solidFill>
                          <a:effectLst/>
                          <a:latin typeface="+mn-lt"/>
                          <a:ea typeface="+mn-ea"/>
                          <a:cs typeface="+mn-cs"/>
                        </a:rPr>
                        <a:t>Leads are qualified and converted to customers.</a:t>
                      </a:r>
                      <a:endParaRPr lang="en-CA" sz="800" dirty="0"/>
                    </a:p>
                  </a:txBody>
                  <a:tcPr>
                    <a:solidFill>
                      <a:schemeClr val="bg1">
                        <a:lumMod val="85000"/>
                      </a:schemeClr>
                    </a:solidFill>
                  </a:tcPr>
                </a:tc>
              </a:tr>
              <a:tr h="237613">
                <a:tc gridSpan="2">
                  <a:txBody>
                    <a:bodyPr/>
                    <a:lstStyle/>
                    <a:p>
                      <a:r>
                        <a:rPr lang="en-US" sz="800" dirty="0" smtClean="0"/>
                        <a:t>Archived</a:t>
                      </a:r>
                      <a:endParaRPr lang="en-CA" sz="800" dirty="0"/>
                    </a:p>
                  </a:txBody>
                  <a:tcPr anchor="ctr">
                    <a:solidFill>
                      <a:schemeClr val="bg1">
                        <a:lumMod val="85000"/>
                      </a:schemeClr>
                    </a:solidFill>
                  </a:tcPr>
                </a:tc>
                <a:tc hMerge="1">
                  <a:txBody>
                    <a:bodyPr/>
                    <a:lstStyle/>
                    <a:p>
                      <a:endParaRPr lang="en-CA"/>
                    </a:p>
                  </a:txBody>
                  <a:tcPr/>
                </a:tc>
                <a:tc>
                  <a:txBody>
                    <a:bodyPr/>
                    <a:lstStyle/>
                    <a:p>
                      <a:pPr marL="177800" lvl="0" indent="-177800">
                        <a:buFont typeface="Arial" panose="020B0604020202020204" pitchFamily="34" charset="0"/>
                        <a:buChar char="•"/>
                      </a:pPr>
                      <a:r>
                        <a:rPr lang="en-CA" sz="800" kern="1200" dirty="0" smtClean="0">
                          <a:solidFill>
                            <a:schemeClr val="dk1"/>
                          </a:solidFill>
                          <a:effectLst/>
                          <a:latin typeface="+mn-lt"/>
                          <a:ea typeface="+mn-ea"/>
                          <a:cs typeface="+mn-cs"/>
                        </a:rPr>
                        <a:t>System built-in stage (Not customizable)</a:t>
                      </a:r>
                    </a:p>
                    <a:p>
                      <a:pPr marL="177800" indent="-177800">
                        <a:buFont typeface="Arial" panose="020B0604020202020204" pitchFamily="34" charset="0"/>
                        <a:buChar char="•"/>
                      </a:pPr>
                      <a:r>
                        <a:rPr lang="en-CA" sz="800" kern="1200" dirty="0" smtClean="0">
                          <a:solidFill>
                            <a:schemeClr val="dk1"/>
                          </a:solidFill>
                          <a:effectLst/>
                          <a:latin typeface="+mn-lt"/>
                          <a:ea typeface="+mn-ea"/>
                          <a:cs typeface="+mn-cs"/>
                        </a:rPr>
                        <a:t>Leads are discarded because they cannot be converted.</a:t>
                      </a:r>
                      <a:endParaRPr lang="en-CA" sz="800" dirty="0"/>
                    </a:p>
                  </a:txBody>
                  <a:tcPr>
                    <a:solidFill>
                      <a:schemeClr val="bg1">
                        <a:lumMod val="85000"/>
                      </a:schemeClr>
                    </a:solidFill>
                  </a:tcPr>
                </a:tc>
              </a:tr>
            </a:tbl>
          </a:graphicData>
        </a:graphic>
      </p:graphicFrame>
      <p:pic>
        <p:nvPicPr>
          <p:cNvPr id="8" name="Picture 7"/>
          <p:cNvPicPr>
            <a:picLocks noChangeAspect="1"/>
          </p:cNvPicPr>
          <p:nvPr/>
        </p:nvPicPr>
        <p:blipFill>
          <a:blip r:embed="rId3"/>
          <a:stretch>
            <a:fillRect/>
          </a:stretch>
        </p:blipFill>
        <p:spPr>
          <a:xfrm>
            <a:off x="4710374" y="712756"/>
            <a:ext cx="7110151" cy="1433216"/>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4"/>
          <a:stretch>
            <a:fillRect/>
          </a:stretch>
        </p:blipFill>
        <p:spPr>
          <a:xfrm>
            <a:off x="4710374" y="2710998"/>
            <a:ext cx="7110151" cy="1335338"/>
          </a:xfrm>
          <a:prstGeom prst="rect">
            <a:avLst/>
          </a:prstGeom>
          <a:ln>
            <a:noFill/>
          </a:ln>
          <a:effectLst>
            <a:outerShdw blurRad="292100" dist="139700" dir="2700000" algn="tl" rotWithShape="0">
              <a:srgbClr val="333333">
                <a:alpha val="65000"/>
              </a:srgbClr>
            </a:outerShdw>
          </a:effectLst>
        </p:spPr>
      </p:pic>
      <p:pic>
        <p:nvPicPr>
          <p:cNvPr id="11" name="Picture 10"/>
          <p:cNvPicPr>
            <a:picLocks noChangeAspect="1"/>
          </p:cNvPicPr>
          <p:nvPr/>
        </p:nvPicPr>
        <p:blipFill>
          <a:blip r:embed="rId5"/>
          <a:stretch>
            <a:fillRect/>
          </a:stretch>
        </p:blipFill>
        <p:spPr>
          <a:xfrm>
            <a:off x="4710374" y="4605430"/>
            <a:ext cx="7129462" cy="1994845"/>
          </a:xfrm>
          <a:prstGeom prst="rect">
            <a:avLst/>
          </a:prstGeom>
          <a:ln>
            <a:noFill/>
          </a:ln>
          <a:effectLst>
            <a:outerShdw blurRad="292100" dist="139700" dir="2700000" algn="tl" rotWithShape="0">
              <a:srgbClr val="333333">
                <a:alpha val="65000"/>
              </a:srgbClr>
            </a:outerShdw>
          </a:effectLst>
        </p:spPr>
      </p:pic>
      <p:sp>
        <p:nvSpPr>
          <p:cNvPr id="15" name="TextBox 14"/>
          <p:cNvSpPr txBox="1"/>
          <p:nvPr/>
        </p:nvSpPr>
        <p:spPr>
          <a:xfrm>
            <a:off x="4691064" y="369615"/>
            <a:ext cx="1760536" cy="2308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900" dirty="0" smtClean="0"/>
              <a:t>A lead is in Unqualified stage.</a:t>
            </a:r>
            <a:endParaRPr lang="en-US" sz="900" dirty="0"/>
          </a:p>
        </p:txBody>
      </p:sp>
      <p:sp>
        <p:nvSpPr>
          <p:cNvPr id="16" name="TextBox 15"/>
          <p:cNvSpPr txBox="1"/>
          <p:nvPr/>
        </p:nvSpPr>
        <p:spPr>
          <a:xfrm>
            <a:off x="4691062" y="2364516"/>
            <a:ext cx="5638272" cy="2308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900" dirty="0" smtClean="0"/>
              <a:t>A process has been applied to the lead. You change the stages while you are working through the process.</a:t>
            </a:r>
            <a:endParaRPr lang="en-US" sz="900" dirty="0"/>
          </a:p>
        </p:txBody>
      </p:sp>
      <p:sp>
        <p:nvSpPr>
          <p:cNvPr id="17" name="TextBox 16"/>
          <p:cNvSpPr txBox="1"/>
          <p:nvPr/>
        </p:nvSpPr>
        <p:spPr>
          <a:xfrm>
            <a:off x="4710374" y="4270062"/>
            <a:ext cx="4145759" cy="2308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900" dirty="0" smtClean="0"/>
              <a:t>When you complete the process, you will convert the lead or archive the lead.</a:t>
            </a:r>
            <a:endParaRPr lang="en-US" sz="900" dirty="0"/>
          </a:p>
        </p:txBody>
      </p:sp>
    </p:spTree>
    <p:extLst>
      <p:ext uri="{BB962C8B-B14F-4D97-AF65-F5344CB8AC3E}">
        <p14:creationId xmlns:p14="http://schemas.microsoft.com/office/powerpoint/2010/main" val="2419301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77956" y="368300"/>
            <a:ext cx="7648444" cy="8286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accent2"/>
                </a:solidFill>
                <a:latin typeface="+mj-lt"/>
                <a:ea typeface="+mj-ea"/>
                <a:cs typeface="+mj-cs"/>
              </a:defRPr>
            </a:lvl1pPr>
          </a:lstStyle>
          <a:p>
            <a:pPr>
              <a:lnSpc>
                <a:spcPct val="100000"/>
              </a:lnSpc>
            </a:pPr>
            <a:r>
              <a:rPr lang="en-US" sz="2400" dirty="0" smtClean="0">
                <a:solidFill>
                  <a:schemeClr val="tx1">
                    <a:lumMod val="50000"/>
                    <a:lumOff val="50000"/>
                  </a:schemeClr>
                </a:solidFill>
              </a:rPr>
              <a:t>Edit process and stage in </a:t>
            </a:r>
          </a:p>
          <a:p>
            <a:pPr>
              <a:lnSpc>
                <a:spcPct val="100000"/>
              </a:lnSpc>
            </a:pPr>
            <a:r>
              <a:rPr lang="en-US" sz="2400" dirty="0" smtClean="0">
                <a:solidFill>
                  <a:schemeClr val="tx1">
                    <a:lumMod val="50000"/>
                    <a:lumOff val="50000"/>
                  </a:schemeClr>
                </a:solidFill>
              </a:rPr>
              <a:t>Add / Edit Leads screen</a:t>
            </a:r>
            <a:endParaRPr lang="en-CA" sz="2400" dirty="0"/>
          </a:p>
        </p:txBody>
      </p:sp>
      <p:sp>
        <p:nvSpPr>
          <p:cNvPr id="8" name="Content Placeholder 2"/>
          <p:cNvSpPr txBox="1">
            <a:spLocks/>
          </p:cNvSpPr>
          <p:nvPr/>
        </p:nvSpPr>
        <p:spPr>
          <a:xfrm>
            <a:off x="377956" y="1394084"/>
            <a:ext cx="6285311" cy="528512"/>
          </a:xfrm>
          <a:prstGeom prst="rect">
            <a:avLst/>
          </a:prstGeom>
        </p:spPr>
        <p:txBody>
          <a:bodyPr vert="horz" lIns="91440" tIns="45720" rIns="91440" bIns="45720" rtlCol="0">
            <a:noAutofit/>
          </a:bodyPr>
          <a:lstStyle>
            <a:lvl1pPr marL="408600" indent="-408600" algn="l" defTabSz="914400" rtl="0" eaLnBrk="1" latinLnBrk="0" hangingPunct="1">
              <a:lnSpc>
                <a:spcPct val="90000"/>
              </a:lnSpc>
              <a:spcBef>
                <a:spcPts val="1000"/>
              </a:spcBef>
              <a:buFontTx/>
              <a:buBlip>
                <a:blip r:embed="rId2"/>
              </a:buBlip>
              <a:defRPr sz="2400" kern="1200">
                <a:solidFill>
                  <a:schemeClr val="tx2"/>
                </a:solidFill>
                <a:latin typeface="+mn-lt"/>
                <a:ea typeface="+mn-ea"/>
                <a:cs typeface="+mn-cs"/>
              </a:defRPr>
            </a:lvl1pPr>
            <a:lvl2pPr marL="829800" indent="-372600" algn="l" defTabSz="914400" rtl="0" eaLnBrk="1" latinLnBrk="0" hangingPunct="1">
              <a:lnSpc>
                <a:spcPct val="90000"/>
              </a:lnSpc>
              <a:spcBef>
                <a:spcPts val="500"/>
              </a:spcBef>
              <a:buFont typeface="Wingdings" pitchFamily="2" charset="2"/>
              <a:buChar char="§"/>
              <a:defRPr sz="1800" b="0" kern="1200">
                <a:solidFill>
                  <a:schemeClr val="tx2"/>
                </a:solidFill>
                <a:latin typeface="+mn-lt"/>
                <a:ea typeface="+mn-ea"/>
                <a:cs typeface="+mn-cs"/>
              </a:defRPr>
            </a:lvl2pPr>
            <a:lvl3pPr marL="1215000" indent="-300600" algn="l" defTabSz="914400" rtl="0" eaLnBrk="1" latinLnBrk="0" hangingPunct="1">
              <a:lnSpc>
                <a:spcPct val="90000"/>
              </a:lnSpc>
              <a:spcBef>
                <a:spcPts val="500"/>
              </a:spcBef>
              <a:buFont typeface="Wingdings" pitchFamily="2" charset="2"/>
              <a:buChar char="§"/>
              <a:defRPr sz="1400" kern="1200">
                <a:solidFill>
                  <a:schemeClr val="tx2"/>
                </a:solidFill>
                <a:latin typeface="+mn-lt"/>
                <a:ea typeface="+mn-ea"/>
                <a:cs typeface="+mn-cs"/>
              </a:defRPr>
            </a:lvl3pPr>
            <a:lvl4pPr marL="1672200" indent="-300600" algn="l" defTabSz="914400" rtl="0" eaLnBrk="1" latinLnBrk="0" hangingPunct="1">
              <a:lnSpc>
                <a:spcPct val="90000"/>
              </a:lnSpc>
              <a:spcBef>
                <a:spcPts val="500"/>
              </a:spcBef>
              <a:buFont typeface="Wingdings" pitchFamily="2" charset="2"/>
              <a:buChar char="§"/>
              <a:defRPr sz="1400" kern="1200">
                <a:solidFill>
                  <a:schemeClr val="tx2"/>
                </a:solidFill>
                <a:latin typeface="+mn-lt"/>
                <a:ea typeface="+mn-ea"/>
                <a:cs typeface="+mn-cs"/>
              </a:defRPr>
            </a:lvl4pPr>
            <a:lvl5pPr marL="2129400" indent="-300600" algn="l" defTabSz="914400" rtl="0" eaLnBrk="1" latinLnBrk="0" hangingPunct="1">
              <a:lnSpc>
                <a:spcPct val="90000"/>
              </a:lnSpc>
              <a:spcBef>
                <a:spcPts val="500"/>
              </a:spcBef>
              <a:buFont typeface="Wingdings" pitchFamily="2" charset="2"/>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FontTx/>
              <a:buNone/>
            </a:pPr>
            <a:r>
              <a:rPr lang="en-US" sz="1100" dirty="0" smtClean="0">
                <a:solidFill>
                  <a:schemeClr val="tx1"/>
                </a:solidFill>
              </a:rPr>
              <a:t>In </a:t>
            </a:r>
            <a:r>
              <a:rPr lang="en-US" sz="1100" b="1" dirty="0" smtClean="0">
                <a:solidFill>
                  <a:schemeClr val="tx1"/>
                </a:solidFill>
              </a:rPr>
              <a:t>Add / Edit Lead </a:t>
            </a:r>
            <a:r>
              <a:rPr lang="en-US" sz="1100" dirty="0" smtClean="0">
                <a:solidFill>
                  <a:schemeClr val="tx1"/>
                </a:solidFill>
              </a:rPr>
              <a:t>screen, you can select a process in the Process field. The Stage field will be populated based on the selected process.</a:t>
            </a:r>
          </a:p>
        </p:txBody>
      </p:sp>
      <p:pic>
        <p:nvPicPr>
          <p:cNvPr id="13" name="Picture 12"/>
          <p:cNvPicPr>
            <a:picLocks noChangeAspect="1"/>
          </p:cNvPicPr>
          <p:nvPr/>
        </p:nvPicPr>
        <p:blipFill>
          <a:blip r:embed="rId3"/>
          <a:stretch>
            <a:fillRect/>
          </a:stretch>
        </p:blipFill>
        <p:spPr>
          <a:xfrm>
            <a:off x="2609850" y="2119705"/>
            <a:ext cx="9220200" cy="590550"/>
          </a:xfrm>
          <a:prstGeom prst="rect">
            <a:avLst/>
          </a:prstGeom>
          <a:ln>
            <a:noFill/>
          </a:ln>
          <a:effectLst>
            <a:outerShdw blurRad="292100" dist="139700" dir="2700000" algn="tl" rotWithShape="0">
              <a:srgbClr val="333333">
                <a:alpha val="65000"/>
              </a:srgbClr>
            </a:outerShdw>
          </a:effectLst>
        </p:spPr>
      </p:pic>
      <p:pic>
        <p:nvPicPr>
          <p:cNvPr id="14" name="Picture 13"/>
          <p:cNvPicPr>
            <a:picLocks noChangeAspect="1"/>
          </p:cNvPicPr>
          <p:nvPr/>
        </p:nvPicPr>
        <p:blipFill>
          <a:blip r:embed="rId4"/>
          <a:stretch>
            <a:fillRect/>
          </a:stretch>
        </p:blipFill>
        <p:spPr>
          <a:xfrm>
            <a:off x="2609850" y="4872587"/>
            <a:ext cx="9220200" cy="590550"/>
          </a:xfrm>
          <a:prstGeom prst="rect">
            <a:avLst/>
          </a:prstGeom>
          <a:ln>
            <a:noFill/>
          </a:ln>
          <a:effectLst>
            <a:outerShdw blurRad="292100" dist="139700" dir="2700000" algn="tl" rotWithShape="0">
              <a:srgbClr val="333333">
                <a:alpha val="65000"/>
              </a:srgbClr>
            </a:outerShdw>
          </a:effectLst>
        </p:spPr>
      </p:pic>
      <p:pic>
        <p:nvPicPr>
          <p:cNvPr id="15" name="Picture 14"/>
          <p:cNvPicPr>
            <a:picLocks noChangeAspect="1"/>
          </p:cNvPicPr>
          <p:nvPr/>
        </p:nvPicPr>
        <p:blipFill>
          <a:blip r:embed="rId5"/>
          <a:stretch>
            <a:fillRect/>
          </a:stretch>
        </p:blipFill>
        <p:spPr>
          <a:xfrm>
            <a:off x="2609850" y="3038946"/>
            <a:ext cx="9201150" cy="1504950"/>
          </a:xfrm>
          <a:prstGeom prst="rect">
            <a:avLst/>
          </a:prstGeom>
          <a:ln>
            <a:noFill/>
          </a:ln>
          <a:effectLst>
            <a:outerShdw blurRad="292100" dist="139700" dir="2700000" algn="tl" rotWithShape="0">
              <a:srgbClr val="333333">
                <a:alpha val="65000"/>
              </a:srgbClr>
            </a:outerShdw>
          </a:effectLst>
        </p:spPr>
      </p:pic>
      <p:sp>
        <p:nvSpPr>
          <p:cNvPr id="16" name="TextBox 15"/>
          <p:cNvSpPr txBox="1"/>
          <p:nvPr/>
        </p:nvSpPr>
        <p:spPr>
          <a:xfrm>
            <a:off x="371475" y="2198945"/>
            <a:ext cx="1829064"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900" dirty="0" smtClean="0"/>
              <a:t>By default, Unqualified stage is selected.</a:t>
            </a:r>
            <a:endParaRPr lang="en-US" sz="900" dirty="0"/>
          </a:p>
        </p:txBody>
      </p:sp>
      <p:sp>
        <p:nvSpPr>
          <p:cNvPr id="17" name="TextBox 16"/>
          <p:cNvSpPr txBox="1"/>
          <p:nvPr/>
        </p:nvSpPr>
        <p:spPr>
          <a:xfrm>
            <a:off x="377956" y="3068978"/>
            <a:ext cx="1829064" cy="70173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nSpc>
                <a:spcPct val="110000"/>
              </a:lnSpc>
            </a:pPr>
            <a:r>
              <a:rPr lang="en-US" sz="900" dirty="0" smtClean="0"/>
              <a:t>Select a process from the drop-down in Process field. O</a:t>
            </a:r>
            <a:r>
              <a:rPr lang="en-US" sz="900" dirty="0" smtClean="0">
                <a:solidFill>
                  <a:schemeClr val="tx1"/>
                </a:solidFill>
              </a:rPr>
              <a:t>nly </a:t>
            </a:r>
            <a:r>
              <a:rPr lang="en-US" sz="900" dirty="0">
                <a:solidFill>
                  <a:schemeClr val="tx1"/>
                </a:solidFill>
              </a:rPr>
              <a:t>the visible processes will be available in </a:t>
            </a:r>
            <a:r>
              <a:rPr lang="en-US" sz="900" dirty="0" smtClean="0">
                <a:solidFill>
                  <a:schemeClr val="tx1"/>
                </a:solidFill>
              </a:rPr>
              <a:t>the drop-down.</a:t>
            </a:r>
            <a:endParaRPr lang="en-US" sz="900" dirty="0"/>
          </a:p>
        </p:txBody>
      </p:sp>
      <p:sp>
        <p:nvSpPr>
          <p:cNvPr id="18" name="TextBox 17"/>
          <p:cNvSpPr txBox="1"/>
          <p:nvPr/>
        </p:nvSpPr>
        <p:spPr>
          <a:xfrm>
            <a:off x="377956" y="4816996"/>
            <a:ext cx="1829064" cy="54938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nSpc>
                <a:spcPct val="110000"/>
              </a:lnSpc>
            </a:pPr>
            <a:r>
              <a:rPr lang="en-US" sz="900" dirty="0" smtClean="0"/>
              <a:t>When a process is selected, the stages in the process will be populated in the Stage field. </a:t>
            </a:r>
            <a:endParaRPr lang="en-US" sz="900" dirty="0"/>
          </a:p>
        </p:txBody>
      </p:sp>
    </p:spTree>
    <p:extLst>
      <p:ext uri="{BB962C8B-B14F-4D97-AF65-F5344CB8AC3E}">
        <p14:creationId xmlns:p14="http://schemas.microsoft.com/office/powerpoint/2010/main" val="3874227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77956" y="368300"/>
            <a:ext cx="6378444" cy="8286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accent2"/>
                </a:solidFill>
                <a:latin typeface="+mj-lt"/>
                <a:ea typeface="+mj-ea"/>
                <a:cs typeface="+mj-cs"/>
              </a:defRPr>
            </a:lvl1pPr>
          </a:lstStyle>
          <a:p>
            <a:pPr>
              <a:lnSpc>
                <a:spcPct val="100000"/>
              </a:lnSpc>
            </a:pPr>
            <a:r>
              <a:rPr lang="en-US" sz="2400" dirty="0" smtClean="0">
                <a:solidFill>
                  <a:schemeClr val="tx1">
                    <a:lumMod val="50000"/>
                    <a:lumOff val="50000"/>
                  </a:schemeClr>
                </a:solidFill>
              </a:rPr>
              <a:t>Edit process and stage in </a:t>
            </a:r>
            <a:br>
              <a:rPr lang="en-US" sz="2400" dirty="0" smtClean="0">
                <a:solidFill>
                  <a:schemeClr val="tx1">
                    <a:lumMod val="50000"/>
                    <a:lumOff val="50000"/>
                  </a:schemeClr>
                </a:solidFill>
              </a:rPr>
            </a:br>
            <a:r>
              <a:rPr lang="en-US" sz="2400" dirty="0" smtClean="0">
                <a:solidFill>
                  <a:schemeClr val="tx1">
                    <a:lumMod val="50000"/>
                    <a:lumOff val="50000"/>
                  </a:schemeClr>
                </a:solidFill>
              </a:rPr>
              <a:t>Lead Details screen</a:t>
            </a:r>
            <a:endParaRPr lang="en-CA" sz="2400" dirty="0"/>
          </a:p>
        </p:txBody>
      </p:sp>
      <p:sp>
        <p:nvSpPr>
          <p:cNvPr id="6" name="Content Placeholder 2"/>
          <p:cNvSpPr txBox="1">
            <a:spLocks/>
          </p:cNvSpPr>
          <p:nvPr/>
        </p:nvSpPr>
        <p:spPr>
          <a:xfrm>
            <a:off x="371475" y="1376363"/>
            <a:ext cx="4217458" cy="459823"/>
          </a:xfrm>
          <a:prstGeom prst="rect">
            <a:avLst/>
          </a:prstGeom>
        </p:spPr>
        <p:txBody>
          <a:bodyPr vert="horz" lIns="91440" tIns="45720" rIns="91440" bIns="45720" rtlCol="0">
            <a:noAutofit/>
          </a:bodyPr>
          <a:lstStyle>
            <a:lvl1pPr marL="408600" indent="-408600" algn="l" defTabSz="914400" rtl="0" eaLnBrk="1" latinLnBrk="0" hangingPunct="1">
              <a:lnSpc>
                <a:spcPct val="90000"/>
              </a:lnSpc>
              <a:spcBef>
                <a:spcPts val="1000"/>
              </a:spcBef>
              <a:buFontTx/>
              <a:buBlip>
                <a:blip r:embed="rId2"/>
              </a:buBlip>
              <a:defRPr sz="2400" kern="1200">
                <a:solidFill>
                  <a:schemeClr val="tx2"/>
                </a:solidFill>
                <a:latin typeface="+mn-lt"/>
                <a:ea typeface="+mn-ea"/>
                <a:cs typeface="+mn-cs"/>
              </a:defRPr>
            </a:lvl1pPr>
            <a:lvl2pPr marL="829800" indent="-372600" algn="l" defTabSz="914400" rtl="0" eaLnBrk="1" latinLnBrk="0" hangingPunct="1">
              <a:lnSpc>
                <a:spcPct val="90000"/>
              </a:lnSpc>
              <a:spcBef>
                <a:spcPts val="500"/>
              </a:spcBef>
              <a:buFont typeface="Wingdings" pitchFamily="2" charset="2"/>
              <a:buChar char="§"/>
              <a:defRPr sz="1800" b="0" kern="1200">
                <a:solidFill>
                  <a:schemeClr val="tx2"/>
                </a:solidFill>
                <a:latin typeface="+mn-lt"/>
                <a:ea typeface="+mn-ea"/>
                <a:cs typeface="+mn-cs"/>
              </a:defRPr>
            </a:lvl2pPr>
            <a:lvl3pPr marL="1215000" indent="-300600" algn="l" defTabSz="914400" rtl="0" eaLnBrk="1" latinLnBrk="0" hangingPunct="1">
              <a:lnSpc>
                <a:spcPct val="90000"/>
              </a:lnSpc>
              <a:spcBef>
                <a:spcPts val="500"/>
              </a:spcBef>
              <a:buFont typeface="Wingdings" pitchFamily="2" charset="2"/>
              <a:buChar char="§"/>
              <a:defRPr sz="1400" kern="1200">
                <a:solidFill>
                  <a:schemeClr val="tx2"/>
                </a:solidFill>
                <a:latin typeface="+mn-lt"/>
                <a:ea typeface="+mn-ea"/>
                <a:cs typeface="+mn-cs"/>
              </a:defRPr>
            </a:lvl3pPr>
            <a:lvl4pPr marL="1672200" indent="-300600" algn="l" defTabSz="914400" rtl="0" eaLnBrk="1" latinLnBrk="0" hangingPunct="1">
              <a:lnSpc>
                <a:spcPct val="90000"/>
              </a:lnSpc>
              <a:spcBef>
                <a:spcPts val="500"/>
              </a:spcBef>
              <a:buFont typeface="Wingdings" pitchFamily="2" charset="2"/>
              <a:buChar char="§"/>
              <a:defRPr sz="1400" kern="1200">
                <a:solidFill>
                  <a:schemeClr val="tx2"/>
                </a:solidFill>
                <a:latin typeface="+mn-lt"/>
                <a:ea typeface="+mn-ea"/>
                <a:cs typeface="+mn-cs"/>
              </a:defRPr>
            </a:lvl4pPr>
            <a:lvl5pPr marL="2129400" indent="-300600" algn="l" defTabSz="914400" rtl="0" eaLnBrk="1" latinLnBrk="0" hangingPunct="1">
              <a:lnSpc>
                <a:spcPct val="90000"/>
              </a:lnSpc>
              <a:spcBef>
                <a:spcPts val="500"/>
              </a:spcBef>
              <a:buFont typeface="Wingdings" pitchFamily="2" charset="2"/>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FontTx/>
              <a:buNone/>
            </a:pPr>
            <a:r>
              <a:rPr lang="en-US" sz="1100" dirty="0" smtClean="0">
                <a:solidFill>
                  <a:schemeClr val="tx1"/>
                </a:solidFill>
              </a:rPr>
              <a:t>In </a:t>
            </a:r>
            <a:r>
              <a:rPr lang="en-US" sz="1100" b="1" dirty="0" smtClean="0">
                <a:solidFill>
                  <a:schemeClr val="tx1"/>
                </a:solidFill>
              </a:rPr>
              <a:t>Lead Details </a:t>
            </a:r>
            <a:r>
              <a:rPr lang="en-US" sz="1100" dirty="0" smtClean="0">
                <a:solidFill>
                  <a:schemeClr val="tx1"/>
                </a:solidFill>
              </a:rPr>
              <a:t>screen, you can select a process if the lead is unqualified.</a:t>
            </a:r>
          </a:p>
        </p:txBody>
      </p:sp>
      <p:sp>
        <p:nvSpPr>
          <p:cNvPr id="7" name="TextBox 6"/>
          <p:cNvSpPr txBox="1"/>
          <p:nvPr/>
        </p:nvSpPr>
        <p:spPr>
          <a:xfrm>
            <a:off x="1769535" y="2446199"/>
            <a:ext cx="2604726" cy="2308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900" dirty="0" smtClean="0"/>
              <a:t>The lead is unqualified.</a:t>
            </a:r>
            <a:endParaRPr lang="en-US" sz="900" dirty="0"/>
          </a:p>
        </p:txBody>
      </p:sp>
      <p:pic>
        <p:nvPicPr>
          <p:cNvPr id="10" name="Picture 9"/>
          <p:cNvPicPr>
            <a:picLocks noChangeAspect="1"/>
          </p:cNvPicPr>
          <p:nvPr/>
        </p:nvPicPr>
        <p:blipFill>
          <a:blip r:embed="rId3"/>
          <a:stretch>
            <a:fillRect/>
          </a:stretch>
        </p:blipFill>
        <p:spPr>
          <a:xfrm>
            <a:off x="4699345" y="1376363"/>
            <a:ext cx="7127372" cy="1788859"/>
          </a:xfrm>
          <a:prstGeom prst="rect">
            <a:avLst/>
          </a:prstGeom>
          <a:ln>
            <a:noFill/>
          </a:ln>
          <a:effectLst>
            <a:outerShdw blurRad="292100" dist="139700" dir="2700000" algn="tl" rotWithShape="0">
              <a:srgbClr val="333333">
                <a:alpha val="65000"/>
              </a:srgbClr>
            </a:outerShdw>
          </a:effectLst>
        </p:spPr>
      </p:pic>
      <p:pic>
        <p:nvPicPr>
          <p:cNvPr id="11" name="Picture 10"/>
          <p:cNvPicPr>
            <a:picLocks noChangeAspect="1"/>
          </p:cNvPicPr>
          <p:nvPr/>
        </p:nvPicPr>
        <p:blipFill>
          <a:blip r:embed="rId4"/>
          <a:stretch>
            <a:fillRect/>
          </a:stretch>
        </p:blipFill>
        <p:spPr>
          <a:xfrm>
            <a:off x="4698717" y="3378504"/>
            <a:ext cx="7128000" cy="1052362"/>
          </a:xfrm>
          <a:prstGeom prst="rect">
            <a:avLst/>
          </a:prstGeom>
          <a:ln>
            <a:noFill/>
          </a:ln>
          <a:effectLst>
            <a:outerShdw blurRad="292100" dist="139700" dir="2700000" algn="tl" rotWithShape="0">
              <a:srgbClr val="333333">
                <a:alpha val="65000"/>
              </a:srgbClr>
            </a:outerShdw>
          </a:effectLst>
        </p:spPr>
      </p:pic>
      <p:pic>
        <p:nvPicPr>
          <p:cNvPr id="13" name="Picture 12"/>
          <p:cNvPicPr>
            <a:picLocks noChangeAspect="1"/>
          </p:cNvPicPr>
          <p:nvPr/>
        </p:nvPicPr>
        <p:blipFill>
          <a:blip r:embed="rId5"/>
          <a:stretch>
            <a:fillRect/>
          </a:stretch>
        </p:blipFill>
        <p:spPr>
          <a:xfrm>
            <a:off x="4691063" y="4644148"/>
            <a:ext cx="7128000" cy="666496"/>
          </a:xfrm>
          <a:prstGeom prst="rect">
            <a:avLst/>
          </a:prstGeom>
          <a:ln>
            <a:noFill/>
          </a:ln>
          <a:effectLst>
            <a:outerShdw blurRad="292100" dist="139700" dir="2700000" algn="tl" rotWithShape="0">
              <a:srgbClr val="333333">
                <a:alpha val="65000"/>
              </a:srgbClr>
            </a:outerShdw>
          </a:effectLst>
        </p:spPr>
      </p:pic>
      <p:pic>
        <p:nvPicPr>
          <p:cNvPr id="14" name="Picture 13"/>
          <p:cNvPicPr>
            <a:picLocks noChangeAspect="1"/>
          </p:cNvPicPr>
          <p:nvPr/>
        </p:nvPicPr>
        <p:blipFill>
          <a:blip r:embed="rId6"/>
          <a:stretch>
            <a:fillRect/>
          </a:stretch>
        </p:blipFill>
        <p:spPr>
          <a:xfrm>
            <a:off x="4691063" y="5523927"/>
            <a:ext cx="7128000" cy="582307"/>
          </a:xfrm>
          <a:prstGeom prst="rect">
            <a:avLst/>
          </a:prstGeom>
          <a:ln>
            <a:noFill/>
          </a:ln>
          <a:effectLst>
            <a:outerShdw blurRad="292100" dist="139700" dir="2700000" algn="tl" rotWithShape="0">
              <a:srgbClr val="333333">
                <a:alpha val="65000"/>
              </a:srgbClr>
            </a:outerShdw>
          </a:effectLst>
        </p:spPr>
      </p:pic>
      <p:sp>
        <p:nvSpPr>
          <p:cNvPr id="15" name="TextBox 14"/>
          <p:cNvSpPr txBox="1"/>
          <p:nvPr/>
        </p:nvSpPr>
        <p:spPr>
          <a:xfrm>
            <a:off x="1769535" y="3378504"/>
            <a:ext cx="2604726" cy="2308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900" dirty="0" smtClean="0"/>
              <a:t>Select a process to work with this lead.</a:t>
            </a:r>
            <a:endParaRPr lang="en-US" sz="900" dirty="0"/>
          </a:p>
        </p:txBody>
      </p:sp>
      <p:sp>
        <p:nvSpPr>
          <p:cNvPr id="17" name="TextBox 16"/>
          <p:cNvSpPr txBox="1"/>
          <p:nvPr/>
        </p:nvSpPr>
        <p:spPr>
          <a:xfrm>
            <a:off x="1769535" y="4666148"/>
            <a:ext cx="2585316" cy="50783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900" dirty="0" smtClean="0"/>
              <a:t>The stages of the selected leads are displayed. Click SET STAGE button to commit the change.</a:t>
            </a:r>
            <a:endParaRPr lang="en-US" sz="900" dirty="0"/>
          </a:p>
        </p:txBody>
      </p:sp>
      <p:sp>
        <p:nvSpPr>
          <p:cNvPr id="19" name="TextBox 18"/>
          <p:cNvSpPr txBox="1"/>
          <p:nvPr/>
        </p:nvSpPr>
        <p:spPr>
          <a:xfrm>
            <a:off x="1769534" y="5523927"/>
            <a:ext cx="2607721" cy="64633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900" dirty="0" smtClean="0"/>
              <a:t>Once the changes are saved, you cannot change process in Lead Details screen. You need to click the Edit button to go into the Edit Lead screen and change the process.</a:t>
            </a:r>
            <a:endParaRPr lang="en-US" sz="900" dirty="0"/>
          </a:p>
        </p:txBody>
      </p:sp>
    </p:spTree>
    <p:extLst>
      <p:ext uri="{BB962C8B-B14F-4D97-AF65-F5344CB8AC3E}">
        <p14:creationId xmlns:p14="http://schemas.microsoft.com/office/powerpoint/2010/main" val="2245611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475" y="364068"/>
            <a:ext cx="9678458" cy="1012296"/>
          </a:xfrm>
        </p:spPr>
        <p:txBody>
          <a:bodyPr>
            <a:normAutofit fontScale="90000"/>
          </a:bodyPr>
          <a:lstStyle/>
          <a:p>
            <a:pPr>
              <a:lnSpc>
                <a:spcPct val="100000"/>
              </a:lnSpc>
            </a:pPr>
            <a:r>
              <a:rPr lang="en-US" dirty="0" smtClean="0"/>
              <a:t>Industry, Lead Source and </a:t>
            </a:r>
            <a:br>
              <a:rPr lang="en-US" dirty="0" smtClean="0"/>
            </a:br>
            <a:r>
              <a:rPr lang="en-US" dirty="0" smtClean="0"/>
              <a:t>No. of Employees Fields</a:t>
            </a:r>
            <a:endParaRPr lang="en-CA" dirty="0"/>
          </a:p>
        </p:txBody>
      </p:sp>
      <p:sp>
        <p:nvSpPr>
          <p:cNvPr id="5" name="Content Placeholder 2"/>
          <p:cNvSpPr>
            <a:spLocks noGrp="1"/>
          </p:cNvSpPr>
          <p:nvPr>
            <p:ph sz="half" idx="1"/>
          </p:nvPr>
        </p:nvSpPr>
        <p:spPr>
          <a:xfrm>
            <a:off x="371475" y="1376363"/>
            <a:ext cx="4319588" cy="4351338"/>
          </a:xfrm>
        </p:spPr>
        <p:txBody>
          <a:bodyPr>
            <a:normAutofit/>
          </a:bodyPr>
          <a:lstStyle/>
          <a:p>
            <a:pPr marL="0" indent="0">
              <a:lnSpc>
                <a:spcPct val="100000"/>
              </a:lnSpc>
              <a:spcBef>
                <a:spcPts val="0"/>
              </a:spcBef>
              <a:buNone/>
            </a:pPr>
            <a:r>
              <a:rPr lang="en-US" sz="1100" dirty="0">
                <a:solidFill>
                  <a:schemeClr val="tx1"/>
                </a:solidFill>
              </a:rPr>
              <a:t>In previous release, these fields were system fields for leads. The items in Industry and Source field were not customizable. In this release, these field have been changed to system generated user-defined fields, also known as pre-defined fields. You can edit the properties of these fields the same way as any other user-defined fields in Setup User-Defined Fields dialog. The items in Industry and Source fields can be edited the same way as any other table fields. </a:t>
            </a:r>
            <a:endParaRPr lang="en-US" sz="1100" dirty="0" smtClean="0">
              <a:solidFill>
                <a:schemeClr val="tx1"/>
              </a:solidFill>
            </a:endParaRPr>
          </a:p>
          <a:p>
            <a:pPr marL="0" indent="0">
              <a:lnSpc>
                <a:spcPct val="100000"/>
              </a:lnSpc>
              <a:spcBef>
                <a:spcPts val="0"/>
              </a:spcBef>
              <a:buNone/>
            </a:pPr>
            <a:endParaRPr lang="en-CA" sz="1100" dirty="0">
              <a:solidFill>
                <a:schemeClr val="tx1"/>
              </a:solidFill>
            </a:endParaRPr>
          </a:p>
          <a:p>
            <a:pPr marL="0" indent="0">
              <a:lnSpc>
                <a:spcPct val="100000"/>
              </a:lnSpc>
              <a:spcBef>
                <a:spcPts val="0"/>
              </a:spcBef>
              <a:buNone/>
            </a:pPr>
            <a:r>
              <a:rPr lang="en-US" sz="1100" dirty="0" smtClean="0">
                <a:solidFill>
                  <a:schemeClr val="tx1"/>
                </a:solidFill>
              </a:rPr>
              <a:t>These </a:t>
            </a:r>
            <a:r>
              <a:rPr lang="en-US" sz="1100" dirty="0">
                <a:solidFill>
                  <a:schemeClr val="tx1"/>
                </a:solidFill>
              </a:rPr>
              <a:t>fields are available to both leads and Address Book entries to ensure data being transferred from leads to Address Book entries during lead conversion. </a:t>
            </a:r>
            <a:endParaRPr lang="en-CA" sz="1100" dirty="0">
              <a:solidFill>
                <a:schemeClr val="tx1"/>
              </a:solidFill>
            </a:endParaRPr>
          </a:p>
          <a:p>
            <a:pPr marL="0" indent="0">
              <a:lnSpc>
                <a:spcPct val="100000"/>
              </a:lnSpc>
              <a:spcBef>
                <a:spcPts val="0"/>
              </a:spcBef>
              <a:buNone/>
            </a:pPr>
            <a:endParaRPr lang="en-US" sz="1100" dirty="0" smtClean="0"/>
          </a:p>
          <a:p>
            <a:pPr marL="0" indent="0">
              <a:lnSpc>
                <a:spcPct val="100000"/>
              </a:lnSpc>
              <a:spcBef>
                <a:spcPts val="0"/>
              </a:spcBef>
              <a:buNone/>
            </a:pPr>
            <a:endParaRPr lang="en-US" sz="1100" dirty="0"/>
          </a:p>
          <a:p>
            <a:pPr marL="0" indent="0">
              <a:lnSpc>
                <a:spcPct val="100000"/>
              </a:lnSpc>
              <a:spcBef>
                <a:spcPts val="0"/>
              </a:spcBef>
              <a:buNone/>
            </a:pPr>
            <a:endParaRPr lang="en-CA" sz="1100" dirty="0"/>
          </a:p>
        </p:txBody>
      </p:sp>
      <p:pic>
        <p:nvPicPr>
          <p:cNvPr id="6" name="Picture 5"/>
          <p:cNvPicPr>
            <a:picLocks noChangeAspect="1"/>
          </p:cNvPicPr>
          <p:nvPr/>
        </p:nvPicPr>
        <p:blipFill>
          <a:blip r:embed="rId2"/>
          <a:stretch>
            <a:fillRect/>
          </a:stretch>
        </p:blipFill>
        <p:spPr>
          <a:xfrm>
            <a:off x="5511800" y="1376363"/>
            <a:ext cx="6308725" cy="5305664"/>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10524070" y="3350891"/>
            <a:ext cx="1389592" cy="1061829"/>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900" dirty="0" smtClean="0"/>
              <a:t>Pre-defined user-defined </a:t>
            </a:r>
            <a:r>
              <a:rPr lang="en-US" sz="900" dirty="0"/>
              <a:t>fields, </a:t>
            </a:r>
            <a:r>
              <a:rPr lang="en-US" sz="900" dirty="0" smtClean="0"/>
              <a:t>including </a:t>
            </a:r>
            <a:r>
              <a:rPr lang="en-US" sz="900" dirty="0"/>
              <a:t>Source, Industry and No of </a:t>
            </a:r>
            <a:r>
              <a:rPr lang="en-US" sz="900" dirty="0" smtClean="0"/>
              <a:t>Employees, are shared between Address Book entries and leads</a:t>
            </a:r>
            <a:endParaRPr lang="en-US" sz="900" dirty="0"/>
          </a:p>
        </p:txBody>
      </p:sp>
      <p:graphicFrame>
        <p:nvGraphicFramePr>
          <p:cNvPr id="8" name="Table 7"/>
          <p:cNvGraphicFramePr>
            <a:graphicFrameLocks noGrp="1"/>
          </p:cNvGraphicFramePr>
          <p:nvPr>
            <p:extLst>
              <p:ext uri="{D42A27DB-BD31-4B8C-83A1-F6EECF244321}">
                <p14:modId xmlns:p14="http://schemas.microsoft.com/office/powerpoint/2010/main" val="200564444"/>
              </p:ext>
            </p:extLst>
          </p:nvPr>
        </p:nvGraphicFramePr>
        <p:xfrm>
          <a:off x="371475" y="3682590"/>
          <a:ext cx="4319588" cy="1460259"/>
        </p:xfrm>
        <a:graphic>
          <a:graphicData uri="http://schemas.openxmlformats.org/drawingml/2006/table">
            <a:tbl>
              <a:tblPr firstRow="1" firstCol="1" bandRow="1">
                <a:tableStyleId>{5C22544A-7EE6-4342-B048-85BDC9FD1C3A}</a:tableStyleId>
              </a:tblPr>
              <a:tblGrid>
                <a:gridCol w="1932568"/>
                <a:gridCol w="2387020"/>
              </a:tblGrid>
              <a:tr h="337288">
                <a:tc>
                  <a:txBody>
                    <a:bodyPr/>
                    <a:lstStyle/>
                    <a:p>
                      <a:pPr>
                        <a:lnSpc>
                          <a:spcPct val="107000"/>
                        </a:lnSpc>
                        <a:spcAft>
                          <a:spcPts val="0"/>
                        </a:spcAft>
                      </a:pPr>
                      <a:r>
                        <a:rPr lang="en-US" sz="1100" dirty="0">
                          <a:effectLst/>
                        </a:rPr>
                        <a:t>Field name and folder</a:t>
                      </a:r>
                      <a:endParaRPr lang="en-CA" sz="1100" dirty="0">
                        <a:effectLst/>
                        <a:latin typeface="Calibri" panose="020F0502020204030204" pitchFamily="34" charset="0"/>
                        <a:ea typeface="DengXian"/>
                        <a:cs typeface="Times New Roman" panose="02020603050405020304" pitchFamily="18" charset="0"/>
                      </a:endParaRPr>
                    </a:p>
                  </a:txBody>
                  <a:tcPr marL="68580" marR="68580" marT="0" marB="0" anchor="ctr"/>
                </a:tc>
                <a:tc>
                  <a:txBody>
                    <a:bodyPr/>
                    <a:lstStyle/>
                    <a:p>
                      <a:pPr>
                        <a:lnSpc>
                          <a:spcPct val="107000"/>
                        </a:lnSpc>
                        <a:spcAft>
                          <a:spcPts val="0"/>
                        </a:spcAft>
                      </a:pPr>
                      <a:r>
                        <a:rPr lang="en-US" sz="1100">
                          <a:effectLst/>
                        </a:rPr>
                        <a:t>Applies to</a:t>
                      </a:r>
                      <a:endParaRPr lang="en-CA" sz="1100">
                        <a:effectLst/>
                        <a:latin typeface="Calibri" panose="020F0502020204030204" pitchFamily="34" charset="0"/>
                        <a:ea typeface="DengXian"/>
                        <a:cs typeface="Times New Roman" panose="02020603050405020304" pitchFamily="18" charset="0"/>
                      </a:endParaRPr>
                    </a:p>
                  </a:txBody>
                  <a:tcPr marL="68580" marR="68580" marT="0" marB="0" anchor="ctr"/>
                </a:tc>
              </a:tr>
              <a:tr h="448395">
                <a:tc>
                  <a:txBody>
                    <a:bodyPr/>
                    <a:lstStyle/>
                    <a:p>
                      <a:pPr>
                        <a:lnSpc>
                          <a:spcPct val="107000"/>
                        </a:lnSpc>
                        <a:spcAft>
                          <a:spcPts val="0"/>
                        </a:spcAft>
                      </a:pPr>
                      <a:r>
                        <a:rPr lang="en-US" sz="1100" dirty="0">
                          <a:solidFill>
                            <a:schemeClr val="tx1"/>
                          </a:solidFill>
                          <a:effectLst/>
                        </a:rPr>
                        <a:t>\</a:t>
                      </a:r>
                      <a:r>
                        <a:rPr lang="en-US" sz="1100" dirty="0" smtClean="0">
                          <a:solidFill>
                            <a:schemeClr val="tx1"/>
                          </a:solidFill>
                          <a:effectLst/>
                        </a:rPr>
                        <a:t>Sales\Source</a:t>
                      </a:r>
                      <a:endParaRPr lang="en-CA" sz="1100" dirty="0">
                        <a:solidFill>
                          <a:schemeClr val="tx1"/>
                        </a:solidFill>
                        <a:effectLst/>
                        <a:latin typeface="Calibri" panose="020F0502020204030204" pitchFamily="34" charset="0"/>
                        <a:ea typeface="DengXian"/>
                        <a:cs typeface="Times New Roman" panose="02020603050405020304" pitchFamily="18" charset="0"/>
                      </a:endParaRPr>
                    </a:p>
                  </a:txBody>
                  <a:tcPr marL="68580" marR="68580" marT="0" marB="0" anchor="ctr">
                    <a:solidFill>
                      <a:schemeClr val="bg1">
                        <a:lumMod val="85000"/>
                      </a:schemeClr>
                    </a:solidFill>
                  </a:tcPr>
                </a:tc>
                <a:tc>
                  <a:txBody>
                    <a:bodyPr/>
                    <a:lstStyle/>
                    <a:p>
                      <a:pPr>
                        <a:lnSpc>
                          <a:spcPct val="107000"/>
                        </a:lnSpc>
                        <a:spcAft>
                          <a:spcPts val="0"/>
                        </a:spcAft>
                      </a:pPr>
                      <a:r>
                        <a:rPr lang="en-US" sz="1100" dirty="0">
                          <a:effectLst/>
                        </a:rPr>
                        <a:t>Companies, Individuals, Contacts and Leads</a:t>
                      </a:r>
                      <a:endParaRPr lang="en-CA" sz="1100" dirty="0">
                        <a:effectLst/>
                        <a:latin typeface="Calibri" panose="020F0502020204030204" pitchFamily="34" charset="0"/>
                        <a:ea typeface="DengXian"/>
                        <a:cs typeface="Times New Roman" panose="02020603050405020304" pitchFamily="18" charset="0"/>
                      </a:endParaRPr>
                    </a:p>
                  </a:txBody>
                  <a:tcPr marL="68580" marR="68580" marT="0" marB="0" anchor="ctr">
                    <a:solidFill>
                      <a:schemeClr val="bg1">
                        <a:lumMod val="85000"/>
                      </a:schemeClr>
                    </a:solidFill>
                  </a:tcPr>
                </a:tc>
              </a:tr>
              <a:tr h="337288">
                <a:tc>
                  <a:txBody>
                    <a:bodyPr/>
                    <a:lstStyle/>
                    <a:p>
                      <a:pPr>
                        <a:lnSpc>
                          <a:spcPct val="107000"/>
                        </a:lnSpc>
                        <a:spcAft>
                          <a:spcPts val="0"/>
                        </a:spcAft>
                      </a:pPr>
                      <a:r>
                        <a:rPr lang="en-US" sz="1100" dirty="0">
                          <a:solidFill>
                            <a:schemeClr val="tx1"/>
                          </a:solidFill>
                          <a:effectLst/>
                        </a:rPr>
                        <a:t>\Industry</a:t>
                      </a:r>
                      <a:r>
                        <a:rPr lang="en-US" sz="1100" dirty="0">
                          <a:effectLst/>
                        </a:rPr>
                        <a:t>	</a:t>
                      </a:r>
                      <a:endParaRPr lang="en-CA" sz="1100" dirty="0">
                        <a:effectLst/>
                        <a:latin typeface="Calibri" panose="020F0502020204030204" pitchFamily="34" charset="0"/>
                        <a:ea typeface="DengXian"/>
                        <a:cs typeface="Times New Roman" panose="02020603050405020304" pitchFamily="18" charset="0"/>
                      </a:endParaRPr>
                    </a:p>
                  </a:txBody>
                  <a:tcPr marL="68580" marR="68580" marT="0" marB="0" anchor="ctr">
                    <a:solidFill>
                      <a:schemeClr val="bg1">
                        <a:lumMod val="95000"/>
                      </a:schemeClr>
                    </a:solidFill>
                  </a:tcPr>
                </a:tc>
                <a:tc>
                  <a:txBody>
                    <a:bodyPr/>
                    <a:lstStyle/>
                    <a:p>
                      <a:pPr>
                        <a:lnSpc>
                          <a:spcPct val="107000"/>
                        </a:lnSpc>
                        <a:spcAft>
                          <a:spcPts val="0"/>
                        </a:spcAft>
                      </a:pPr>
                      <a:r>
                        <a:rPr lang="en-US" sz="1100" dirty="0">
                          <a:effectLst/>
                        </a:rPr>
                        <a:t>Companies, Individuals, and Leads</a:t>
                      </a:r>
                      <a:endParaRPr lang="en-CA" sz="1100" dirty="0">
                        <a:effectLst/>
                        <a:latin typeface="Calibri" panose="020F0502020204030204" pitchFamily="34" charset="0"/>
                        <a:ea typeface="DengXian"/>
                        <a:cs typeface="Times New Roman" panose="02020603050405020304" pitchFamily="18" charset="0"/>
                      </a:endParaRPr>
                    </a:p>
                  </a:txBody>
                  <a:tcPr marL="68580" marR="68580" marT="0" marB="0" anchor="ctr">
                    <a:solidFill>
                      <a:schemeClr val="bg1">
                        <a:lumMod val="95000"/>
                      </a:schemeClr>
                    </a:solidFill>
                  </a:tcPr>
                </a:tc>
              </a:tr>
              <a:tr h="337288">
                <a:tc>
                  <a:txBody>
                    <a:bodyPr/>
                    <a:lstStyle/>
                    <a:p>
                      <a:pPr>
                        <a:lnSpc>
                          <a:spcPct val="107000"/>
                        </a:lnSpc>
                        <a:spcAft>
                          <a:spcPts val="0"/>
                        </a:spcAft>
                      </a:pPr>
                      <a:r>
                        <a:rPr lang="en-US" sz="1100" dirty="0">
                          <a:solidFill>
                            <a:schemeClr val="tx1"/>
                          </a:solidFill>
                          <a:effectLst/>
                        </a:rPr>
                        <a:t>\No. of </a:t>
                      </a:r>
                      <a:r>
                        <a:rPr lang="en-US" sz="1100" dirty="0" smtClean="0">
                          <a:solidFill>
                            <a:schemeClr val="tx1"/>
                          </a:solidFill>
                          <a:effectLst/>
                        </a:rPr>
                        <a:t>Employees</a:t>
                      </a:r>
                      <a:endParaRPr lang="en-CA" sz="1100" dirty="0">
                        <a:solidFill>
                          <a:schemeClr val="tx1"/>
                        </a:solidFill>
                        <a:effectLst/>
                        <a:latin typeface="Calibri" panose="020F0502020204030204" pitchFamily="34" charset="0"/>
                        <a:ea typeface="DengXian"/>
                        <a:cs typeface="Times New Roman" panose="02020603050405020304" pitchFamily="18" charset="0"/>
                      </a:endParaRPr>
                    </a:p>
                  </a:txBody>
                  <a:tcPr marL="68580" marR="68580" marT="0" marB="0" anchor="ctr">
                    <a:solidFill>
                      <a:schemeClr val="bg1">
                        <a:lumMod val="85000"/>
                      </a:schemeClr>
                    </a:solidFill>
                  </a:tcPr>
                </a:tc>
                <a:tc>
                  <a:txBody>
                    <a:bodyPr/>
                    <a:lstStyle/>
                    <a:p>
                      <a:pPr>
                        <a:lnSpc>
                          <a:spcPct val="107000"/>
                        </a:lnSpc>
                        <a:spcAft>
                          <a:spcPts val="0"/>
                        </a:spcAft>
                      </a:pPr>
                      <a:r>
                        <a:rPr lang="en-US" sz="1100" dirty="0">
                          <a:effectLst/>
                        </a:rPr>
                        <a:t>Companies, Individuals, and Leads</a:t>
                      </a:r>
                      <a:endParaRPr lang="en-CA" sz="1100" dirty="0">
                        <a:effectLst/>
                        <a:latin typeface="Calibri" panose="020F0502020204030204" pitchFamily="34" charset="0"/>
                        <a:ea typeface="DengXian"/>
                        <a:cs typeface="Times New Roman" panose="02020603050405020304" pitchFamily="18" charset="0"/>
                      </a:endParaRPr>
                    </a:p>
                  </a:txBody>
                  <a:tcPr marL="68580" marR="68580" marT="0" marB="0" anchor="ctr">
                    <a:solidFill>
                      <a:schemeClr val="bg1">
                        <a:lumMod val="85000"/>
                      </a:schemeClr>
                    </a:solidFill>
                  </a:tcPr>
                </a:tc>
              </a:tr>
            </a:tbl>
          </a:graphicData>
        </a:graphic>
      </p:graphicFrame>
    </p:spTree>
    <p:extLst>
      <p:ext uri="{BB962C8B-B14F-4D97-AF65-F5344CB8AC3E}">
        <p14:creationId xmlns:p14="http://schemas.microsoft.com/office/powerpoint/2010/main" val="1857872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475" y="365126"/>
            <a:ext cx="5648325" cy="831850"/>
          </a:xfrm>
        </p:spPr>
        <p:txBody>
          <a:bodyPr/>
          <a:lstStyle/>
          <a:p>
            <a:r>
              <a:rPr lang="en-US" dirty="0" smtClean="0"/>
              <a:t>Customize Column View</a:t>
            </a:r>
            <a:endParaRPr lang="en-CA" dirty="0"/>
          </a:p>
        </p:txBody>
      </p:sp>
      <p:sp>
        <p:nvSpPr>
          <p:cNvPr id="7" name="Content Placeholder 2"/>
          <p:cNvSpPr>
            <a:spLocks noGrp="1"/>
          </p:cNvSpPr>
          <p:nvPr>
            <p:ph sz="half" idx="1"/>
          </p:nvPr>
        </p:nvSpPr>
        <p:spPr>
          <a:xfrm>
            <a:off x="371475" y="1371072"/>
            <a:ext cx="4319588" cy="4351338"/>
          </a:xfrm>
        </p:spPr>
        <p:txBody>
          <a:bodyPr>
            <a:normAutofit/>
          </a:bodyPr>
          <a:lstStyle/>
          <a:p>
            <a:pPr marL="0" indent="0">
              <a:lnSpc>
                <a:spcPct val="100000"/>
              </a:lnSpc>
              <a:spcBef>
                <a:spcPts val="0"/>
              </a:spcBef>
              <a:buNone/>
            </a:pPr>
            <a:r>
              <a:rPr lang="en-US" sz="1100" dirty="0" smtClean="0">
                <a:solidFill>
                  <a:schemeClr val="tx1"/>
                </a:solidFill>
              </a:rPr>
              <a:t>You can now create your column view in Leads module.</a:t>
            </a:r>
          </a:p>
          <a:p>
            <a:pPr marL="0" indent="0">
              <a:lnSpc>
                <a:spcPct val="100000"/>
              </a:lnSpc>
              <a:spcBef>
                <a:spcPts val="0"/>
              </a:spcBef>
              <a:buNone/>
            </a:pPr>
            <a:endParaRPr lang="en-US" sz="1100" dirty="0">
              <a:solidFill>
                <a:schemeClr val="tx1"/>
              </a:solidFill>
            </a:endParaRPr>
          </a:p>
          <a:p>
            <a:pPr marL="0" indent="0">
              <a:lnSpc>
                <a:spcPct val="100000"/>
              </a:lnSpc>
              <a:spcBef>
                <a:spcPts val="0"/>
              </a:spcBef>
              <a:buNone/>
            </a:pPr>
            <a:r>
              <a:rPr lang="en-US" sz="1100" dirty="0" smtClean="0">
                <a:solidFill>
                  <a:schemeClr val="tx1"/>
                </a:solidFill>
              </a:rPr>
              <a:t>Press the menu button on top-right corner of the Leads screen to open the drop-down and click </a:t>
            </a:r>
            <a:r>
              <a:rPr lang="en-US" sz="1100" b="1" dirty="0" smtClean="0">
                <a:solidFill>
                  <a:schemeClr val="tx1"/>
                </a:solidFill>
              </a:rPr>
              <a:t>Column Setup </a:t>
            </a:r>
            <a:r>
              <a:rPr lang="en-US" sz="1100" dirty="0" smtClean="0">
                <a:solidFill>
                  <a:schemeClr val="tx1"/>
                </a:solidFill>
              </a:rPr>
              <a:t>menu item.</a:t>
            </a:r>
          </a:p>
          <a:p>
            <a:pPr marL="0" indent="0">
              <a:lnSpc>
                <a:spcPct val="100000"/>
              </a:lnSpc>
              <a:spcBef>
                <a:spcPts val="0"/>
              </a:spcBef>
              <a:buNone/>
            </a:pPr>
            <a:endParaRPr lang="en-US" sz="1100" dirty="0">
              <a:solidFill>
                <a:schemeClr val="tx1"/>
              </a:solidFill>
            </a:endParaRPr>
          </a:p>
          <a:p>
            <a:pPr marL="0" indent="0">
              <a:lnSpc>
                <a:spcPct val="100000"/>
              </a:lnSpc>
              <a:spcBef>
                <a:spcPts val="0"/>
              </a:spcBef>
              <a:buNone/>
            </a:pPr>
            <a:r>
              <a:rPr lang="en-US" sz="1100" dirty="0" smtClean="0">
                <a:solidFill>
                  <a:schemeClr val="tx1"/>
                </a:solidFill>
              </a:rPr>
              <a:t>A dialog will slide out for you to modify the column view. You can re-order the columns, remove some columns or add new columns.</a:t>
            </a:r>
          </a:p>
          <a:p>
            <a:pPr marL="0" indent="0">
              <a:lnSpc>
                <a:spcPct val="100000"/>
              </a:lnSpc>
              <a:spcBef>
                <a:spcPts val="0"/>
              </a:spcBef>
              <a:buNone/>
            </a:pPr>
            <a:endParaRPr lang="en-US" sz="1100" dirty="0">
              <a:solidFill>
                <a:schemeClr val="tx1"/>
              </a:solidFill>
            </a:endParaRPr>
          </a:p>
          <a:p>
            <a:pPr marL="177800" indent="-177800">
              <a:lnSpc>
                <a:spcPct val="100000"/>
              </a:lnSpc>
              <a:spcBef>
                <a:spcPts val="0"/>
              </a:spcBef>
              <a:buFont typeface="Arial" panose="020B0604020202020204" pitchFamily="34" charset="0"/>
              <a:buChar char="•"/>
            </a:pPr>
            <a:r>
              <a:rPr lang="en-US" sz="1100" dirty="0" smtClean="0">
                <a:solidFill>
                  <a:schemeClr val="tx1"/>
                </a:solidFill>
              </a:rPr>
              <a:t>To remove a column, press the </a:t>
            </a:r>
            <a:r>
              <a:rPr lang="en-US" sz="1100" b="1" dirty="0" smtClean="0">
                <a:solidFill>
                  <a:schemeClr val="tx1"/>
                </a:solidFill>
              </a:rPr>
              <a:t>Delete</a:t>
            </a:r>
            <a:r>
              <a:rPr lang="en-US" sz="1100" dirty="0" smtClean="0">
                <a:solidFill>
                  <a:schemeClr val="tx1"/>
                </a:solidFill>
              </a:rPr>
              <a:t> button in the row. </a:t>
            </a:r>
          </a:p>
          <a:p>
            <a:pPr marL="177800" indent="-177800">
              <a:lnSpc>
                <a:spcPct val="100000"/>
              </a:lnSpc>
              <a:spcBef>
                <a:spcPts val="0"/>
              </a:spcBef>
              <a:buFont typeface="Arial" panose="020B0604020202020204" pitchFamily="34" charset="0"/>
              <a:buChar char="•"/>
            </a:pPr>
            <a:r>
              <a:rPr lang="en-US" sz="1100" dirty="0" smtClean="0">
                <a:solidFill>
                  <a:schemeClr val="tx1"/>
                </a:solidFill>
              </a:rPr>
              <a:t>To re-order the columns, </a:t>
            </a:r>
            <a:r>
              <a:rPr lang="en-US" sz="1100" b="1" dirty="0" smtClean="0">
                <a:solidFill>
                  <a:schemeClr val="tx1"/>
                </a:solidFill>
              </a:rPr>
              <a:t>drag and drop </a:t>
            </a:r>
            <a:r>
              <a:rPr lang="en-US" sz="1100" dirty="0" smtClean="0">
                <a:solidFill>
                  <a:schemeClr val="tx1"/>
                </a:solidFill>
              </a:rPr>
              <a:t>a column to a new position. </a:t>
            </a:r>
          </a:p>
          <a:p>
            <a:pPr marL="177800" indent="-177800">
              <a:lnSpc>
                <a:spcPct val="100000"/>
              </a:lnSpc>
              <a:spcBef>
                <a:spcPts val="0"/>
              </a:spcBef>
              <a:buFont typeface="Arial" panose="020B0604020202020204" pitchFamily="34" charset="0"/>
              <a:buChar char="•"/>
            </a:pPr>
            <a:r>
              <a:rPr lang="en-US" sz="1100" dirty="0" smtClean="0">
                <a:solidFill>
                  <a:schemeClr val="tx1"/>
                </a:solidFill>
              </a:rPr>
              <a:t>To add a new column, select a field in the Field Picker and press the arrow button. If a field is already in the column view, the arrow button will be disabled.</a:t>
            </a:r>
          </a:p>
          <a:p>
            <a:pPr marL="0" indent="0">
              <a:lnSpc>
                <a:spcPct val="100000"/>
              </a:lnSpc>
              <a:spcBef>
                <a:spcPts val="0"/>
              </a:spcBef>
              <a:buNone/>
            </a:pPr>
            <a:endParaRPr lang="en-US" sz="1100" dirty="0"/>
          </a:p>
          <a:p>
            <a:pPr marL="0" indent="0">
              <a:lnSpc>
                <a:spcPct val="100000"/>
              </a:lnSpc>
              <a:spcBef>
                <a:spcPts val="0"/>
              </a:spcBef>
              <a:buNone/>
            </a:pPr>
            <a:r>
              <a:rPr lang="en-US" sz="1100" b="1" dirty="0" smtClean="0">
                <a:solidFill>
                  <a:schemeClr val="accent2"/>
                </a:solidFill>
              </a:rPr>
              <a:t>Note</a:t>
            </a:r>
          </a:p>
          <a:p>
            <a:pPr marL="0" indent="0">
              <a:lnSpc>
                <a:spcPct val="100000"/>
              </a:lnSpc>
              <a:spcBef>
                <a:spcPts val="0"/>
              </a:spcBef>
              <a:buNone/>
            </a:pPr>
            <a:r>
              <a:rPr lang="en-US" sz="1100" dirty="0" smtClean="0">
                <a:solidFill>
                  <a:schemeClr val="tx1"/>
                </a:solidFill>
              </a:rPr>
              <a:t>In this release, you can create one column view for yourself. Your column view cannot be shared with other users.</a:t>
            </a:r>
          </a:p>
          <a:p>
            <a:pPr marL="0" indent="0">
              <a:lnSpc>
                <a:spcPct val="100000"/>
              </a:lnSpc>
              <a:spcBef>
                <a:spcPts val="0"/>
              </a:spcBef>
              <a:buNone/>
            </a:pPr>
            <a:endParaRPr lang="en-US" sz="1100" dirty="0"/>
          </a:p>
          <a:p>
            <a:pPr marL="0" indent="0">
              <a:lnSpc>
                <a:spcPct val="100000"/>
              </a:lnSpc>
              <a:spcBef>
                <a:spcPts val="0"/>
              </a:spcBef>
              <a:buNone/>
            </a:pPr>
            <a:endParaRPr lang="en-US" sz="1100" dirty="0"/>
          </a:p>
          <a:p>
            <a:pPr marL="0" indent="0">
              <a:lnSpc>
                <a:spcPct val="100000"/>
              </a:lnSpc>
              <a:spcBef>
                <a:spcPts val="0"/>
              </a:spcBef>
              <a:buNone/>
            </a:pPr>
            <a:endParaRPr lang="en-CA" sz="1100" dirty="0"/>
          </a:p>
        </p:txBody>
      </p:sp>
      <p:pic>
        <p:nvPicPr>
          <p:cNvPr id="8" name="Picture 7"/>
          <p:cNvPicPr>
            <a:picLocks noChangeAspect="1"/>
          </p:cNvPicPr>
          <p:nvPr/>
        </p:nvPicPr>
        <p:blipFill>
          <a:blip r:embed="rId2"/>
          <a:stretch>
            <a:fillRect/>
          </a:stretch>
        </p:blipFill>
        <p:spPr>
          <a:xfrm>
            <a:off x="4702669" y="2133599"/>
            <a:ext cx="7117856" cy="4610895"/>
          </a:xfrm>
          <a:prstGeom prst="rect">
            <a:avLst/>
          </a:prstGeom>
          <a:ln>
            <a:noFill/>
          </a:ln>
          <a:effectLst>
            <a:outerShdw blurRad="292100" dist="139700" dir="2700000" algn="tl" rotWithShape="0">
              <a:srgbClr val="333333">
                <a:alpha val="65000"/>
              </a:srgbClr>
            </a:outerShdw>
          </a:effectLst>
        </p:spPr>
      </p:pic>
      <p:sp>
        <p:nvSpPr>
          <p:cNvPr id="13" name="TextBox 12"/>
          <p:cNvSpPr txBox="1"/>
          <p:nvPr/>
        </p:nvSpPr>
        <p:spPr>
          <a:xfrm>
            <a:off x="8858884" y="4686304"/>
            <a:ext cx="1395305" cy="1061829"/>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900" dirty="0" smtClean="0"/>
              <a:t>Select a field in the Field Picker and press the arrow button to add it into the column view. If a field is already in the column view, the button will be disabled.</a:t>
            </a:r>
            <a:endParaRPr lang="en-US" sz="900" dirty="0"/>
          </a:p>
        </p:txBody>
      </p:sp>
      <p:cxnSp>
        <p:nvCxnSpPr>
          <p:cNvPr id="4" name="Straight Arrow Connector 3"/>
          <p:cNvCxnSpPr>
            <a:stCxn id="13" idx="0"/>
          </p:cNvCxnSpPr>
          <p:nvPr/>
        </p:nvCxnSpPr>
        <p:spPr>
          <a:xfrm flipV="1">
            <a:off x="9556537" y="4521200"/>
            <a:ext cx="2330" cy="1651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3"/>
          <a:stretch>
            <a:fillRect/>
          </a:stretch>
        </p:blipFill>
        <p:spPr>
          <a:xfrm>
            <a:off x="4702669" y="1033500"/>
            <a:ext cx="7117856" cy="901083"/>
          </a:xfrm>
          <a:prstGeom prst="rect">
            <a:avLst/>
          </a:prstGeom>
          <a:ln>
            <a:noFill/>
          </a:ln>
          <a:effectLst>
            <a:outerShdw blurRad="292100" dist="139700" dir="2700000" algn="tl" rotWithShape="0">
              <a:srgbClr val="333333">
                <a:alpha val="65000"/>
              </a:srgbClr>
            </a:outerShdw>
          </a:effectLst>
        </p:spPr>
      </p:pic>
      <p:sp>
        <p:nvSpPr>
          <p:cNvPr id="10" name="TextBox 9"/>
          <p:cNvSpPr txBox="1"/>
          <p:nvPr/>
        </p:nvSpPr>
        <p:spPr>
          <a:xfrm>
            <a:off x="10193867" y="486320"/>
            <a:ext cx="1635125"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900" dirty="0" smtClean="0"/>
              <a:t>Open the drop-down menu and click Column Setup.</a:t>
            </a:r>
            <a:endParaRPr lang="en-US" sz="900" dirty="0"/>
          </a:p>
        </p:txBody>
      </p:sp>
      <p:cxnSp>
        <p:nvCxnSpPr>
          <p:cNvPr id="12" name="Straight Arrow Connector 11"/>
          <p:cNvCxnSpPr/>
          <p:nvPr/>
        </p:nvCxnSpPr>
        <p:spPr>
          <a:xfrm>
            <a:off x="11633199" y="876131"/>
            <a:ext cx="0" cy="2414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6323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What’s New in R5</a:t>
            </a:r>
            <a:endParaRPr lang="en-CA" dirty="0"/>
          </a:p>
        </p:txBody>
      </p:sp>
      <p:sp>
        <p:nvSpPr>
          <p:cNvPr id="4" name="Content Placeholder 3"/>
          <p:cNvSpPr>
            <a:spLocks noGrp="1"/>
          </p:cNvSpPr>
          <p:nvPr>
            <p:ph idx="1"/>
          </p:nvPr>
        </p:nvSpPr>
        <p:spPr>
          <a:xfrm>
            <a:off x="371476" y="1825625"/>
            <a:ext cx="5411258" cy="4351338"/>
          </a:xfrm>
        </p:spPr>
        <p:txBody>
          <a:bodyPr>
            <a:normAutofit/>
          </a:bodyPr>
          <a:lstStyle/>
          <a:p>
            <a:pPr marL="0" indent="0">
              <a:buNone/>
            </a:pPr>
            <a:r>
              <a:rPr lang="en-US" sz="1800" dirty="0" smtClean="0"/>
              <a:t>Enhancements </a:t>
            </a:r>
            <a:r>
              <a:rPr lang="en-US" sz="1800" smtClean="0"/>
              <a:t>to </a:t>
            </a:r>
            <a:r>
              <a:rPr lang="en-US" sz="1800" smtClean="0"/>
              <a:t>the Leads </a:t>
            </a:r>
            <a:r>
              <a:rPr lang="en-US" sz="1800" dirty="0" smtClean="0"/>
              <a:t>Module</a:t>
            </a:r>
          </a:p>
          <a:p>
            <a:r>
              <a:rPr lang="en-US" sz="1800" dirty="0" smtClean="0">
                <a:hlinkClick r:id="rId2" action="ppaction://hlinksldjump"/>
              </a:rPr>
              <a:t>User-defined </a:t>
            </a:r>
            <a:r>
              <a:rPr lang="en-US" sz="1800" dirty="0">
                <a:hlinkClick r:id="rId2" action="ppaction://hlinksldjump"/>
              </a:rPr>
              <a:t>fields for leads</a:t>
            </a:r>
            <a:endParaRPr lang="en-US" sz="1800" dirty="0"/>
          </a:p>
          <a:p>
            <a:r>
              <a:rPr lang="en-US" sz="1800" dirty="0" smtClean="0">
                <a:hlinkClick r:id="rId3" action="ppaction://hlinksldjump"/>
              </a:rPr>
              <a:t>Field mapping and data transfer</a:t>
            </a:r>
            <a:endParaRPr lang="en-US" sz="1800" dirty="0" smtClean="0">
              <a:hlinkClick r:id="rId4" action="ppaction://hlinksldjump"/>
            </a:endParaRPr>
          </a:p>
          <a:p>
            <a:r>
              <a:rPr lang="en-US" sz="1800" dirty="0" smtClean="0">
                <a:hlinkClick r:id="rId5" action="ppaction://hlinksldjump"/>
              </a:rPr>
              <a:t>Processes and stages</a:t>
            </a:r>
            <a:endParaRPr lang="en-US" sz="1800" dirty="0" smtClean="0"/>
          </a:p>
          <a:p>
            <a:r>
              <a:rPr lang="en-US" sz="1800" dirty="0" smtClean="0">
                <a:hlinkClick r:id="rId6" action="ppaction://hlinksldjump"/>
              </a:rPr>
              <a:t>Industry</a:t>
            </a:r>
            <a:r>
              <a:rPr lang="en-US" sz="1800" dirty="0">
                <a:hlinkClick r:id="rId6" action="ppaction://hlinksldjump"/>
              </a:rPr>
              <a:t>, </a:t>
            </a:r>
            <a:r>
              <a:rPr lang="en-US" sz="1800" dirty="0" smtClean="0">
                <a:hlinkClick r:id="rId6" action="ppaction://hlinksldjump"/>
              </a:rPr>
              <a:t>Source </a:t>
            </a:r>
            <a:r>
              <a:rPr lang="en-US" sz="1800" dirty="0">
                <a:hlinkClick r:id="rId6" action="ppaction://hlinksldjump"/>
              </a:rPr>
              <a:t>and No. of Employees </a:t>
            </a:r>
            <a:r>
              <a:rPr lang="en-US" sz="1800" dirty="0" smtClean="0">
                <a:hlinkClick r:id="rId6" action="ppaction://hlinksldjump"/>
              </a:rPr>
              <a:t>fields</a:t>
            </a:r>
            <a:endParaRPr lang="en-US" sz="1800" dirty="0" smtClean="0"/>
          </a:p>
          <a:p>
            <a:r>
              <a:rPr lang="en-US" sz="1800" dirty="0">
                <a:hlinkClick r:id="rId4" action="ppaction://hlinksldjump"/>
              </a:rPr>
              <a:t>Customize column </a:t>
            </a:r>
            <a:r>
              <a:rPr lang="en-US" sz="1800" dirty="0" smtClean="0">
                <a:hlinkClick r:id="rId4" action="ppaction://hlinksldjump"/>
              </a:rPr>
              <a:t>view</a:t>
            </a:r>
            <a:endParaRPr lang="en-US" sz="1800" dirty="0" smtClean="0">
              <a:hlinkClick r:id="rId7" action="ppaction://hlinksldjump"/>
            </a:endParaRPr>
          </a:p>
          <a:p>
            <a:r>
              <a:rPr lang="en-US" sz="1800" dirty="0" smtClean="0">
                <a:hlinkClick r:id="rId7" action="ppaction://hlinksldjump"/>
              </a:rPr>
              <a:t>Filter in Leads module</a:t>
            </a:r>
            <a:endParaRPr lang="en-US" dirty="0" smtClean="0"/>
          </a:p>
          <a:p>
            <a:endParaRPr lang="en-CA" dirty="0"/>
          </a:p>
        </p:txBody>
      </p:sp>
      <p:sp>
        <p:nvSpPr>
          <p:cNvPr id="5" name="Content Placeholder 3"/>
          <p:cNvSpPr txBox="1">
            <a:spLocks/>
          </p:cNvSpPr>
          <p:nvPr/>
        </p:nvSpPr>
        <p:spPr>
          <a:xfrm>
            <a:off x="5782734" y="1825625"/>
            <a:ext cx="6037791" cy="4351338"/>
          </a:xfrm>
          <a:prstGeom prst="rect">
            <a:avLst/>
          </a:prstGeom>
        </p:spPr>
        <p:txBody>
          <a:bodyPr vert="horz" lIns="91440" tIns="45720" rIns="91440" bIns="45720" rtlCol="0">
            <a:normAutofit/>
          </a:bodyPr>
          <a:lstStyle>
            <a:lvl1pPr marL="408600" indent="-408600" algn="l" defTabSz="914400" rtl="0" eaLnBrk="1" latinLnBrk="0" hangingPunct="1">
              <a:lnSpc>
                <a:spcPct val="90000"/>
              </a:lnSpc>
              <a:spcBef>
                <a:spcPts val="1000"/>
              </a:spcBef>
              <a:buFontTx/>
              <a:buBlip>
                <a:blip r:embed="rId8"/>
              </a:buBlip>
              <a:defRPr sz="2400" kern="1200">
                <a:solidFill>
                  <a:schemeClr val="tx2"/>
                </a:solidFill>
                <a:latin typeface="+mn-lt"/>
                <a:ea typeface="+mn-ea"/>
                <a:cs typeface="+mn-cs"/>
              </a:defRPr>
            </a:lvl1pPr>
            <a:lvl2pPr marL="829800" indent="-372600" algn="l" defTabSz="914400" rtl="0" eaLnBrk="1" latinLnBrk="0" hangingPunct="1">
              <a:lnSpc>
                <a:spcPct val="90000"/>
              </a:lnSpc>
              <a:spcBef>
                <a:spcPts val="500"/>
              </a:spcBef>
              <a:buFont typeface="Wingdings" pitchFamily="2" charset="2"/>
              <a:buChar char="§"/>
              <a:defRPr sz="1800" b="0" kern="1200">
                <a:solidFill>
                  <a:schemeClr val="tx2"/>
                </a:solidFill>
                <a:latin typeface="+mn-lt"/>
                <a:ea typeface="+mn-ea"/>
                <a:cs typeface="+mn-cs"/>
              </a:defRPr>
            </a:lvl2pPr>
            <a:lvl3pPr marL="1215000" indent="-300600" algn="l" defTabSz="914400" rtl="0" eaLnBrk="1" latinLnBrk="0" hangingPunct="1">
              <a:lnSpc>
                <a:spcPct val="90000"/>
              </a:lnSpc>
              <a:spcBef>
                <a:spcPts val="500"/>
              </a:spcBef>
              <a:buFont typeface="Wingdings" pitchFamily="2" charset="2"/>
              <a:buChar char="§"/>
              <a:defRPr sz="1400" kern="1200">
                <a:solidFill>
                  <a:schemeClr val="tx2"/>
                </a:solidFill>
                <a:latin typeface="+mn-lt"/>
                <a:ea typeface="+mn-ea"/>
                <a:cs typeface="+mn-cs"/>
              </a:defRPr>
            </a:lvl3pPr>
            <a:lvl4pPr marL="1672200" indent="-300600" algn="l" defTabSz="914400" rtl="0" eaLnBrk="1" latinLnBrk="0" hangingPunct="1">
              <a:lnSpc>
                <a:spcPct val="90000"/>
              </a:lnSpc>
              <a:spcBef>
                <a:spcPts val="500"/>
              </a:spcBef>
              <a:buFont typeface="Wingdings" pitchFamily="2" charset="2"/>
              <a:buChar char="§"/>
              <a:defRPr sz="1400" kern="1200">
                <a:solidFill>
                  <a:schemeClr val="tx2"/>
                </a:solidFill>
                <a:latin typeface="+mn-lt"/>
                <a:ea typeface="+mn-ea"/>
                <a:cs typeface="+mn-cs"/>
              </a:defRPr>
            </a:lvl4pPr>
            <a:lvl5pPr marL="2129400" indent="-300600" algn="l" defTabSz="914400" rtl="0" eaLnBrk="1" latinLnBrk="0" hangingPunct="1">
              <a:lnSpc>
                <a:spcPct val="90000"/>
              </a:lnSpc>
              <a:spcBef>
                <a:spcPts val="500"/>
              </a:spcBef>
              <a:buFont typeface="Wingdings" pitchFamily="2" charset="2"/>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r>
              <a:rPr lang="en-US" sz="1800" dirty="0" smtClean="0"/>
              <a:t>Other New Features</a:t>
            </a:r>
          </a:p>
          <a:p>
            <a:r>
              <a:rPr lang="en-US" sz="1800" dirty="0" smtClean="0">
                <a:hlinkClick r:id="rId9" action="ppaction://hlinksldjump"/>
              </a:rPr>
              <a:t>Allow more than 255 characters in task Activity field</a:t>
            </a:r>
            <a:endParaRPr lang="en-US" sz="1800" dirty="0" smtClean="0"/>
          </a:p>
          <a:p>
            <a:r>
              <a:rPr lang="en-US" sz="1800" dirty="0" smtClean="0">
                <a:hlinkClick r:id="rId10" action="ppaction://hlinksldjump"/>
              </a:rPr>
              <a:t>Custom password complexity rules</a:t>
            </a:r>
            <a:endParaRPr lang="en-US" sz="1800" dirty="0" smtClean="0"/>
          </a:p>
          <a:p>
            <a:r>
              <a:rPr lang="en-US" sz="1800" dirty="0" smtClean="0">
                <a:hlinkClick r:id="rId11" action="ppaction://hlinksldjump"/>
              </a:rPr>
              <a:t>Not allow duplicate primary email address for users</a:t>
            </a:r>
            <a:endParaRPr lang="en-US" sz="1800" dirty="0" smtClean="0"/>
          </a:p>
          <a:p>
            <a:r>
              <a:rPr lang="en-US" sz="1800" dirty="0" smtClean="0">
                <a:hlinkClick r:id="rId12" action="ppaction://hlinksldjump"/>
              </a:rPr>
              <a:t>Disable settings of system generated user-defined fields</a:t>
            </a:r>
            <a:endParaRPr lang="en-US" sz="1800" dirty="0" smtClean="0"/>
          </a:p>
          <a:p>
            <a:r>
              <a:rPr lang="en-US" sz="1800" dirty="0" smtClean="0">
                <a:hlinkClick r:id="rId13" action="ppaction://hlinksldjump"/>
              </a:rPr>
              <a:t>Email URLs for mobile apps to mobile device</a:t>
            </a:r>
            <a:endParaRPr lang="en-US" sz="1800" dirty="0" smtClean="0"/>
          </a:p>
          <a:p>
            <a:r>
              <a:rPr lang="en-US" sz="1800" dirty="0" smtClean="0">
                <a:hlinkClick r:id="rId13" action="ppaction://hlinksldjump"/>
              </a:rPr>
              <a:t>New version of Outlook add-in</a:t>
            </a:r>
            <a:endParaRPr lang="en-US" sz="1200" dirty="0" smtClean="0"/>
          </a:p>
          <a:p>
            <a:endParaRPr lang="en-US" dirty="0" smtClean="0"/>
          </a:p>
          <a:p>
            <a:pPr marL="0" indent="0">
              <a:buFontTx/>
              <a:buNone/>
            </a:pPr>
            <a:endParaRPr lang="en-US" dirty="0" smtClean="0"/>
          </a:p>
          <a:p>
            <a:endParaRPr lang="en-CA" dirty="0"/>
          </a:p>
        </p:txBody>
      </p:sp>
      <p:sp>
        <p:nvSpPr>
          <p:cNvPr id="2" name="TextBox 1"/>
          <p:cNvSpPr txBox="1"/>
          <p:nvPr/>
        </p:nvSpPr>
        <p:spPr>
          <a:xfrm>
            <a:off x="371475" y="5111571"/>
            <a:ext cx="4403724" cy="1200329"/>
          </a:xfrm>
          <a:prstGeom prst="rect">
            <a:avLst/>
          </a:prstGeom>
          <a:noFill/>
        </p:spPr>
        <p:txBody>
          <a:bodyPr wrap="square" rtlCol="0">
            <a:spAutoFit/>
          </a:bodyPr>
          <a:lstStyle/>
          <a:p>
            <a:r>
              <a:rPr lang="en-US" sz="800" dirty="0"/>
              <a:t>If you are running Maximizer CRM Financial Advisor edition, some of the labels </a:t>
            </a:r>
            <a:r>
              <a:rPr lang="en-US" sz="800" dirty="0" smtClean="0"/>
              <a:t>in your application are </a:t>
            </a:r>
            <a:r>
              <a:rPr lang="en-US" sz="800" dirty="0"/>
              <a:t>not the same as the labels displayed in this document. Use the chart below to match the labels in this document with the labels in Financial Advisor edition.</a:t>
            </a:r>
            <a:endParaRPr lang="en-CA" sz="800" dirty="0"/>
          </a:p>
          <a:p>
            <a:r>
              <a:rPr lang="en-US" sz="800" dirty="0"/>
              <a:t> </a:t>
            </a:r>
            <a:endParaRPr lang="en-CA" sz="800" dirty="0"/>
          </a:p>
          <a:p>
            <a:r>
              <a:rPr lang="en-US" sz="800" b="1" dirty="0"/>
              <a:t>Labels in Financial Advisor </a:t>
            </a:r>
            <a:r>
              <a:rPr lang="en-US" sz="800" b="1" dirty="0" smtClean="0"/>
              <a:t>Edition		Labels </a:t>
            </a:r>
            <a:r>
              <a:rPr lang="en-US" sz="800" b="1" dirty="0"/>
              <a:t>in this document</a:t>
            </a:r>
            <a:endParaRPr lang="en-CA" sz="800" b="1" dirty="0"/>
          </a:p>
          <a:p>
            <a:r>
              <a:rPr lang="en-US" sz="800" dirty="0"/>
              <a:t>Contact List			</a:t>
            </a:r>
            <a:r>
              <a:rPr lang="en-US" sz="800" dirty="0" smtClean="0"/>
              <a:t>Address </a:t>
            </a:r>
            <a:r>
              <a:rPr lang="en-US" sz="800" dirty="0"/>
              <a:t>Book</a:t>
            </a:r>
            <a:endParaRPr lang="en-CA" sz="800" dirty="0"/>
          </a:p>
          <a:p>
            <a:r>
              <a:rPr lang="en-US" sz="800" dirty="0"/>
              <a:t>Households</a:t>
            </a:r>
            <a:r>
              <a:rPr lang="en-CA" sz="800" dirty="0"/>
              <a:t> 			</a:t>
            </a:r>
            <a:r>
              <a:rPr lang="en-CA" sz="800" dirty="0" smtClean="0"/>
              <a:t>Individuals</a:t>
            </a:r>
            <a:endParaRPr lang="en-CA" sz="800" dirty="0"/>
          </a:p>
          <a:p>
            <a:r>
              <a:rPr lang="en-US" sz="800" dirty="0"/>
              <a:t>Accounts			</a:t>
            </a:r>
            <a:r>
              <a:rPr lang="en-US" sz="800" dirty="0" smtClean="0"/>
              <a:t>Opportunities</a:t>
            </a:r>
            <a:endParaRPr lang="en-CA" sz="800" dirty="0"/>
          </a:p>
          <a:p>
            <a:r>
              <a:rPr lang="en-US" sz="800" dirty="0"/>
              <a:t>Client Service			</a:t>
            </a:r>
            <a:r>
              <a:rPr lang="en-US" sz="800" dirty="0" smtClean="0"/>
              <a:t>Customer Service</a:t>
            </a:r>
            <a:endParaRPr lang="en-CA" sz="800" dirty="0"/>
          </a:p>
        </p:txBody>
      </p:sp>
    </p:spTree>
    <p:extLst>
      <p:ext uri="{BB962C8B-B14F-4D97-AF65-F5344CB8AC3E}">
        <p14:creationId xmlns:p14="http://schemas.microsoft.com/office/powerpoint/2010/main" val="2806107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475" y="368300"/>
            <a:ext cx="5181600" cy="1008063"/>
          </a:xfrm>
        </p:spPr>
        <p:txBody>
          <a:bodyPr>
            <a:normAutofit/>
          </a:bodyPr>
          <a:lstStyle/>
          <a:p>
            <a:r>
              <a:rPr lang="en-US" dirty="0" smtClean="0"/>
              <a:t>Filter Leads by Stages</a:t>
            </a:r>
            <a:endParaRPr lang="en-CA" dirty="0"/>
          </a:p>
        </p:txBody>
      </p:sp>
      <p:sp>
        <p:nvSpPr>
          <p:cNvPr id="5" name="Content Placeholder 2"/>
          <p:cNvSpPr>
            <a:spLocks noGrp="1"/>
          </p:cNvSpPr>
          <p:nvPr>
            <p:ph sz="half" idx="1"/>
          </p:nvPr>
        </p:nvSpPr>
        <p:spPr>
          <a:xfrm>
            <a:off x="371475" y="1376363"/>
            <a:ext cx="4319588" cy="1697037"/>
          </a:xfrm>
        </p:spPr>
        <p:txBody>
          <a:bodyPr>
            <a:normAutofit/>
          </a:bodyPr>
          <a:lstStyle/>
          <a:p>
            <a:pPr marL="0" indent="0">
              <a:lnSpc>
                <a:spcPct val="100000"/>
              </a:lnSpc>
              <a:spcBef>
                <a:spcPts val="0"/>
              </a:spcBef>
              <a:buNone/>
            </a:pPr>
            <a:endParaRPr lang="en-US" sz="1100" dirty="0" smtClean="0"/>
          </a:p>
          <a:p>
            <a:pPr marL="0" indent="0">
              <a:lnSpc>
                <a:spcPct val="100000"/>
              </a:lnSpc>
              <a:spcBef>
                <a:spcPts val="0"/>
              </a:spcBef>
              <a:buNone/>
            </a:pPr>
            <a:endParaRPr lang="en-US" sz="1100" dirty="0"/>
          </a:p>
          <a:p>
            <a:pPr marL="0" indent="0">
              <a:lnSpc>
                <a:spcPct val="100000"/>
              </a:lnSpc>
              <a:spcBef>
                <a:spcPts val="0"/>
              </a:spcBef>
              <a:buNone/>
            </a:pPr>
            <a:endParaRPr lang="en-CA" sz="1100" dirty="0"/>
          </a:p>
        </p:txBody>
      </p:sp>
      <p:sp>
        <p:nvSpPr>
          <p:cNvPr id="6" name="Content Placeholder 2"/>
          <p:cNvSpPr txBox="1">
            <a:spLocks/>
          </p:cNvSpPr>
          <p:nvPr/>
        </p:nvSpPr>
        <p:spPr>
          <a:xfrm>
            <a:off x="377955" y="1380483"/>
            <a:ext cx="4313107" cy="1515004"/>
          </a:xfrm>
          <a:prstGeom prst="rect">
            <a:avLst/>
          </a:prstGeom>
        </p:spPr>
        <p:txBody>
          <a:bodyPr vert="horz" lIns="91440" tIns="45720" rIns="91440" bIns="45720" rtlCol="0">
            <a:normAutofit/>
          </a:bodyPr>
          <a:lstStyle>
            <a:lvl1pPr marL="408600" indent="-408600" algn="l" defTabSz="914400" rtl="0" eaLnBrk="1" latinLnBrk="0" hangingPunct="1">
              <a:lnSpc>
                <a:spcPct val="90000"/>
              </a:lnSpc>
              <a:spcBef>
                <a:spcPts val="1000"/>
              </a:spcBef>
              <a:buFontTx/>
              <a:buBlip>
                <a:blip r:embed="rId2"/>
              </a:buBlip>
              <a:defRPr sz="2400" kern="1200">
                <a:solidFill>
                  <a:schemeClr val="tx2"/>
                </a:solidFill>
                <a:latin typeface="+mn-lt"/>
                <a:ea typeface="+mn-ea"/>
                <a:cs typeface="+mn-cs"/>
              </a:defRPr>
            </a:lvl1pPr>
            <a:lvl2pPr marL="829800" indent="-372600" algn="l" defTabSz="914400" rtl="0" eaLnBrk="1" latinLnBrk="0" hangingPunct="1">
              <a:lnSpc>
                <a:spcPct val="90000"/>
              </a:lnSpc>
              <a:spcBef>
                <a:spcPts val="500"/>
              </a:spcBef>
              <a:buFont typeface="Wingdings" pitchFamily="2" charset="2"/>
              <a:buChar char="§"/>
              <a:defRPr sz="1800" b="0" kern="1200">
                <a:solidFill>
                  <a:schemeClr val="tx2"/>
                </a:solidFill>
                <a:latin typeface="+mn-lt"/>
                <a:ea typeface="+mn-ea"/>
                <a:cs typeface="+mn-cs"/>
              </a:defRPr>
            </a:lvl2pPr>
            <a:lvl3pPr marL="1215000" indent="-300600" algn="l" defTabSz="914400" rtl="0" eaLnBrk="1" latinLnBrk="0" hangingPunct="1">
              <a:lnSpc>
                <a:spcPct val="90000"/>
              </a:lnSpc>
              <a:spcBef>
                <a:spcPts val="500"/>
              </a:spcBef>
              <a:buFont typeface="Wingdings" pitchFamily="2" charset="2"/>
              <a:buChar char="§"/>
              <a:defRPr sz="1400" kern="1200">
                <a:solidFill>
                  <a:schemeClr val="tx2"/>
                </a:solidFill>
                <a:latin typeface="+mn-lt"/>
                <a:ea typeface="+mn-ea"/>
                <a:cs typeface="+mn-cs"/>
              </a:defRPr>
            </a:lvl3pPr>
            <a:lvl4pPr marL="1672200" indent="-300600" algn="l" defTabSz="914400" rtl="0" eaLnBrk="1" latinLnBrk="0" hangingPunct="1">
              <a:lnSpc>
                <a:spcPct val="90000"/>
              </a:lnSpc>
              <a:spcBef>
                <a:spcPts val="500"/>
              </a:spcBef>
              <a:buFont typeface="Wingdings" pitchFamily="2" charset="2"/>
              <a:buChar char="§"/>
              <a:defRPr sz="1400" kern="1200">
                <a:solidFill>
                  <a:schemeClr val="tx2"/>
                </a:solidFill>
                <a:latin typeface="+mn-lt"/>
                <a:ea typeface="+mn-ea"/>
                <a:cs typeface="+mn-cs"/>
              </a:defRPr>
            </a:lvl4pPr>
            <a:lvl5pPr marL="2129400" indent="-300600" algn="l" defTabSz="914400" rtl="0" eaLnBrk="1" latinLnBrk="0" hangingPunct="1">
              <a:lnSpc>
                <a:spcPct val="90000"/>
              </a:lnSpc>
              <a:spcBef>
                <a:spcPts val="500"/>
              </a:spcBef>
              <a:buFont typeface="Wingdings" pitchFamily="2" charset="2"/>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FontTx/>
              <a:buNone/>
            </a:pPr>
            <a:r>
              <a:rPr lang="en-US" sz="1100" dirty="0" smtClean="0">
                <a:solidFill>
                  <a:schemeClr val="tx1"/>
                </a:solidFill>
              </a:rPr>
              <a:t>In the drop-down for selecting stages, you can select Unqualified, Converted and Archived, as well as the stages from processes.</a:t>
            </a:r>
            <a:endParaRPr lang="en-US" sz="1100" dirty="0"/>
          </a:p>
          <a:p>
            <a:pPr marL="0" indent="0">
              <a:lnSpc>
                <a:spcPct val="100000"/>
              </a:lnSpc>
              <a:spcBef>
                <a:spcPts val="0"/>
              </a:spcBef>
              <a:buFontTx/>
              <a:buNone/>
            </a:pPr>
            <a:endParaRPr lang="en-US" sz="1100" dirty="0"/>
          </a:p>
          <a:p>
            <a:pPr marL="0" indent="0">
              <a:lnSpc>
                <a:spcPct val="100000"/>
              </a:lnSpc>
              <a:spcBef>
                <a:spcPts val="0"/>
              </a:spcBef>
              <a:buFontTx/>
              <a:buNone/>
            </a:pPr>
            <a:endParaRPr lang="en-US" sz="1100" dirty="0" smtClean="0"/>
          </a:p>
          <a:p>
            <a:pPr marL="0" indent="0">
              <a:lnSpc>
                <a:spcPct val="100000"/>
              </a:lnSpc>
              <a:spcBef>
                <a:spcPts val="0"/>
              </a:spcBef>
              <a:buFontTx/>
              <a:buNone/>
            </a:pPr>
            <a:endParaRPr lang="en-US" sz="1100" dirty="0"/>
          </a:p>
          <a:p>
            <a:pPr marL="0" indent="0">
              <a:lnSpc>
                <a:spcPct val="100000"/>
              </a:lnSpc>
              <a:spcBef>
                <a:spcPts val="0"/>
              </a:spcBef>
              <a:buFontTx/>
              <a:buNone/>
            </a:pPr>
            <a:endParaRPr lang="en-US" sz="1100" dirty="0" smtClean="0"/>
          </a:p>
          <a:p>
            <a:pPr marL="0" indent="0">
              <a:lnSpc>
                <a:spcPct val="100000"/>
              </a:lnSpc>
              <a:spcBef>
                <a:spcPts val="0"/>
              </a:spcBef>
              <a:buFontTx/>
              <a:buNone/>
            </a:pPr>
            <a:endParaRPr lang="en-US" sz="1100" dirty="0" smtClean="0"/>
          </a:p>
          <a:p>
            <a:pPr marL="0" indent="0">
              <a:lnSpc>
                <a:spcPct val="100000"/>
              </a:lnSpc>
              <a:spcBef>
                <a:spcPts val="0"/>
              </a:spcBef>
              <a:buFontTx/>
              <a:buNone/>
            </a:pPr>
            <a:endParaRPr lang="en-US" sz="1100" dirty="0" smtClean="0"/>
          </a:p>
          <a:p>
            <a:pPr marL="0" indent="0">
              <a:lnSpc>
                <a:spcPct val="100000"/>
              </a:lnSpc>
              <a:spcBef>
                <a:spcPts val="0"/>
              </a:spcBef>
              <a:buFontTx/>
              <a:buNone/>
            </a:pPr>
            <a:endParaRPr lang="en-US" sz="1100" dirty="0" smtClean="0"/>
          </a:p>
          <a:p>
            <a:pPr marL="0" indent="0">
              <a:lnSpc>
                <a:spcPct val="100000"/>
              </a:lnSpc>
              <a:spcBef>
                <a:spcPts val="0"/>
              </a:spcBef>
              <a:buFontTx/>
              <a:buNone/>
            </a:pPr>
            <a:endParaRPr lang="en-CA" sz="1100" dirty="0"/>
          </a:p>
        </p:txBody>
      </p:sp>
      <p:pic>
        <p:nvPicPr>
          <p:cNvPr id="10" name="Picture 9"/>
          <p:cNvPicPr>
            <a:picLocks noChangeAspect="1"/>
          </p:cNvPicPr>
          <p:nvPr/>
        </p:nvPicPr>
        <p:blipFill>
          <a:blip r:embed="rId3"/>
          <a:stretch>
            <a:fillRect/>
          </a:stretch>
        </p:blipFill>
        <p:spPr>
          <a:xfrm>
            <a:off x="4697542" y="1389832"/>
            <a:ext cx="7122983" cy="331633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92843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475" y="368300"/>
            <a:ext cx="7392458" cy="1008063"/>
          </a:xfrm>
        </p:spPr>
        <p:txBody>
          <a:bodyPr/>
          <a:lstStyle/>
          <a:p>
            <a:r>
              <a:rPr lang="en-US" dirty="0" smtClean="0"/>
              <a:t>Filter Leads by Date Range</a:t>
            </a:r>
            <a:endParaRPr lang="en-CA" dirty="0"/>
          </a:p>
        </p:txBody>
      </p:sp>
      <p:sp>
        <p:nvSpPr>
          <p:cNvPr id="5" name="Content Placeholder 2"/>
          <p:cNvSpPr>
            <a:spLocks noGrp="1"/>
          </p:cNvSpPr>
          <p:nvPr>
            <p:ph sz="half" idx="1"/>
          </p:nvPr>
        </p:nvSpPr>
        <p:spPr>
          <a:xfrm>
            <a:off x="371475" y="1376363"/>
            <a:ext cx="4124325" cy="4351338"/>
          </a:xfrm>
        </p:spPr>
        <p:txBody>
          <a:bodyPr>
            <a:normAutofit/>
          </a:bodyPr>
          <a:lstStyle/>
          <a:p>
            <a:pPr marL="0" indent="0">
              <a:lnSpc>
                <a:spcPct val="100000"/>
              </a:lnSpc>
              <a:spcBef>
                <a:spcPts val="0"/>
              </a:spcBef>
              <a:buNone/>
            </a:pPr>
            <a:r>
              <a:rPr lang="en-US" sz="1100" dirty="0" smtClean="0">
                <a:solidFill>
                  <a:schemeClr val="tx1"/>
                </a:solidFill>
              </a:rPr>
              <a:t>You can now filter your leads by custom date range.</a:t>
            </a:r>
          </a:p>
          <a:p>
            <a:pPr marL="0" indent="0">
              <a:lnSpc>
                <a:spcPct val="100000"/>
              </a:lnSpc>
              <a:spcBef>
                <a:spcPts val="0"/>
              </a:spcBef>
              <a:buNone/>
            </a:pPr>
            <a:endParaRPr lang="en-US" sz="1100" dirty="0" smtClean="0">
              <a:solidFill>
                <a:schemeClr val="tx1"/>
              </a:solidFill>
            </a:endParaRPr>
          </a:p>
          <a:p>
            <a:pPr marL="177800" indent="-177800">
              <a:lnSpc>
                <a:spcPct val="100000"/>
              </a:lnSpc>
              <a:spcBef>
                <a:spcPts val="0"/>
              </a:spcBef>
              <a:buFont typeface="Arial" panose="020B0604020202020204" pitchFamily="34" charset="0"/>
              <a:buChar char="•"/>
            </a:pPr>
            <a:r>
              <a:rPr lang="en-US" sz="1100" dirty="0" smtClean="0">
                <a:solidFill>
                  <a:schemeClr val="tx1"/>
                </a:solidFill>
              </a:rPr>
              <a:t>Expand filters and open the Creation Date drop-down.</a:t>
            </a:r>
          </a:p>
          <a:p>
            <a:pPr marL="177800" indent="-177800">
              <a:lnSpc>
                <a:spcPct val="100000"/>
              </a:lnSpc>
              <a:spcBef>
                <a:spcPts val="0"/>
              </a:spcBef>
              <a:buFont typeface="Arial" panose="020B0604020202020204" pitchFamily="34" charset="0"/>
              <a:buChar char="•"/>
            </a:pPr>
            <a:r>
              <a:rPr lang="en-US" sz="1100" dirty="0" smtClean="0">
                <a:solidFill>
                  <a:schemeClr val="tx1"/>
                </a:solidFill>
              </a:rPr>
              <a:t>Select </a:t>
            </a:r>
            <a:r>
              <a:rPr lang="en-US" sz="1100" b="1" dirty="0" smtClean="0">
                <a:solidFill>
                  <a:schemeClr val="tx1"/>
                </a:solidFill>
              </a:rPr>
              <a:t>Custom Date</a:t>
            </a:r>
          </a:p>
          <a:p>
            <a:pPr marL="177800" indent="-177800">
              <a:lnSpc>
                <a:spcPct val="100000"/>
              </a:lnSpc>
              <a:spcBef>
                <a:spcPts val="0"/>
              </a:spcBef>
              <a:buFont typeface="Arial" panose="020B0604020202020204" pitchFamily="34" charset="0"/>
              <a:buChar char="•"/>
            </a:pPr>
            <a:r>
              <a:rPr lang="en-US" sz="1100" dirty="0" smtClean="0">
                <a:solidFill>
                  <a:schemeClr val="tx1"/>
                </a:solidFill>
              </a:rPr>
              <a:t>Date pickers will be available for you to select a start date and an end date. Press </a:t>
            </a:r>
            <a:r>
              <a:rPr lang="en-US" sz="1100" b="1" dirty="0" smtClean="0">
                <a:solidFill>
                  <a:schemeClr val="tx1"/>
                </a:solidFill>
              </a:rPr>
              <a:t>OK</a:t>
            </a:r>
            <a:r>
              <a:rPr lang="en-US" sz="1100" dirty="0" smtClean="0">
                <a:solidFill>
                  <a:schemeClr val="tx1"/>
                </a:solidFill>
              </a:rPr>
              <a:t> button.</a:t>
            </a:r>
            <a:endParaRPr lang="en-US" sz="1100" dirty="0">
              <a:solidFill>
                <a:schemeClr val="tx1"/>
              </a:solidFill>
            </a:endParaRPr>
          </a:p>
          <a:p>
            <a:pPr marL="177800" indent="-177800">
              <a:lnSpc>
                <a:spcPct val="100000"/>
              </a:lnSpc>
              <a:spcBef>
                <a:spcPts val="0"/>
              </a:spcBef>
              <a:buFont typeface="Arial" panose="020B0604020202020204" pitchFamily="34" charset="0"/>
              <a:buChar char="•"/>
            </a:pPr>
            <a:r>
              <a:rPr lang="en-US" sz="1100" dirty="0" smtClean="0">
                <a:solidFill>
                  <a:schemeClr val="tx1"/>
                </a:solidFill>
              </a:rPr>
              <a:t>Press </a:t>
            </a:r>
            <a:r>
              <a:rPr lang="en-US" sz="1100" b="1" dirty="0" smtClean="0">
                <a:solidFill>
                  <a:schemeClr val="tx1"/>
                </a:solidFill>
              </a:rPr>
              <a:t>Apply</a:t>
            </a:r>
            <a:r>
              <a:rPr lang="en-US" sz="1100" dirty="0" smtClean="0">
                <a:solidFill>
                  <a:schemeClr val="tx1"/>
                </a:solidFill>
              </a:rPr>
              <a:t> button to commit the change. </a:t>
            </a:r>
          </a:p>
          <a:p>
            <a:pPr>
              <a:lnSpc>
                <a:spcPct val="100000"/>
              </a:lnSpc>
              <a:spcBef>
                <a:spcPts val="0"/>
              </a:spcBef>
              <a:buFont typeface="Arial" panose="020B0604020202020204" pitchFamily="34" charset="0"/>
              <a:buChar char="•"/>
            </a:pPr>
            <a:endParaRPr lang="en-US" sz="1100" dirty="0">
              <a:solidFill>
                <a:schemeClr val="tx1"/>
              </a:solidFill>
            </a:endParaRPr>
          </a:p>
          <a:p>
            <a:pPr>
              <a:lnSpc>
                <a:spcPct val="100000"/>
              </a:lnSpc>
              <a:spcBef>
                <a:spcPts val="0"/>
              </a:spcBef>
              <a:buFont typeface="Arial" panose="020B0604020202020204" pitchFamily="34" charset="0"/>
              <a:buChar char="•"/>
            </a:pPr>
            <a:endParaRPr lang="en-US" sz="1100" dirty="0" smtClean="0">
              <a:solidFill>
                <a:schemeClr val="tx1"/>
              </a:solidFill>
            </a:endParaRPr>
          </a:p>
          <a:p>
            <a:pPr marL="0" indent="0">
              <a:lnSpc>
                <a:spcPct val="100000"/>
              </a:lnSpc>
              <a:spcBef>
                <a:spcPts val="0"/>
              </a:spcBef>
              <a:buNone/>
            </a:pPr>
            <a:r>
              <a:rPr lang="en-US" sz="1100" dirty="0" smtClean="0">
                <a:solidFill>
                  <a:schemeClr val="tx1"/>
                </a:solidFill>
              </a:rPr>
              <a:t>You can also filter leads created this quarter.</a:t>
            </a:r>
          </a:p>
          <a:p>
            <a:pPr marL="0" indent="0">
              <a:lnSpc>
                <a:spcPct val="100000"/>
              </a:lnSpc>
              <a:spcBef>
                <a:spcPts val="0"/>
              </a:spcBef>
              <a:buNone/>
            </a:pPr>
            <a:r>
              <a:rPr lang="en-US" sz="1100" dirty="0" smtClean="0"/>
              <a:t> </a:t>
            </a:r>
          </a:p>
          <a:p>
            <a:pPr marL="0" indent="0">
              <a:lnSpc>
                <a:spcPct val="100000"/>
              </a:lnSpc>
              <a:spcBef>
                <a:spcPts val="0"/>
              </a:spcBef>
              <a:buNone/>
            </a:pPr>
            <a:endParaRPr lang="en-US" sz="1100" dirty="0" smtClean="0"/>
          </a:p>
          <a:p>
            <a:pPr marL="0" indent="0">
              <a:lnSpc>
                <a:spcPct val="100000"/>
              </a:lnSpc>
              <a:spcBef>
                <a:spcPts val="0"/>
              </a:spcBef>
              <a:buNone/>
            </a:pPr>
            <a:endParaRPr lang="en-US" sz="1100" dirty="0"/>
          </a:p>
          <a:p>
            <a:pPr marL="0" indent="0">
              <a:lnSpc>
                <a:spcPct val="100000"/>
              </a:lnSpc>
              <a:spcBef>
                <a:spcPts val="0"/>
              </a:spcBef>
              <a:buNone/>
            </a:pPr>
            <a:endParaRPr lang="en-CA" sz="1100" dirty="0"/>
          </a:p>
        </p:txBody>
      </p:sp>
      <p:pic>
        <p:nvPicPr>
          <p:cNvPr id="7" name="Picture 6"/>
          <p:cNvPicPr>
            <a:picLocks noChangeAspect="1"/>
          </p:cNvPicPr>
          <p:nvPr/>
        </p:nvPicPr>
        <p:blipFill>
          <a:blip r:embed="rId2"/>
          <a:stretch>
            <a:fillRect/>
          </a:stretch>
        </p:blipFill>
        <p:spPr>
          <a:xfrm>
            <a:off x="5705475" y="4193017"/>
            <a:ext cx="6115050" cy="1066800"/>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3"/>
          <a:stretch>
            <a:fillRect/>
          </a:stretch>
        </p:blipFill>
        <p:spPr>
          <a:xfrm>
            <a:off x="5705475" y="5566164"/>
            <a:ext cx="6115050" cy="704850"/>
          </a:xfrm>
          <a:prstGeom prst="rect">
            <a:avLst/>
          </a:prstGeom>
          <a:ln>
            <a:noFill/>
          </a:ln>
          <a:effectLst>
            <a:outerShdw blurRad="292100" dist="139700" dir="2700000" algn="tl" rotWithShape="0">
              <a:srgbClr val="333333">
                <a:alpha val="65000"/>
              </a:srgbClr>
            </a:outerShdw>
          </a:effectLst>
        </p:spPr>
      </p:pic>
      <p:sp>
        <p:nvSpPr>
          <p:cNvPr id="11" name="TextBox 10"/>
          <p:cNvSpPr txBox="1"/>
          <p:nvPr/>
        </p:nvSpPr>
        <p:spPr>
          <a:xfrm>
            <a:off x="4444998" y="1793025"/>
            <a:ext cx="1141942" cy="50783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900" dirty="0" smtClean="0"/>
              <a:t>Click the Creation Date field and click Custom Date</a:t>
            </a:r>
            <a:endParaRPr lang="en-US" sz="900" dirty="0"/>
          </a:p>
        </p:txBody>
      </p:sp>
      <p:sp>
        <p:nvSpPr>
          <p:cNvPr id="13" name="TextBox 12"/>
          <p:cNvSpPr txBox="1"/>
          <p:nvPr/>
        </p:nvSpPr>
        <p:spPr>
          <a:xfrm>
            <a:off x="4444998" y="4391207"/>
            <a:ext cx="1141942" cy="50783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900" dirty="0" smtClean="0"/>
              <a:t>Specify the start date and end date, click the OK button</a:t>
            </a:r>
            <a:endParaRPr lang="en-US" sz="900" dirty="0"/>
          </a:p>
        </p:txBody>
      </p:sp>
      <p:sp>
        <p:nvSpPr>
          <p:cNvPr id="14" name="TextBox 13"/>
          <p:cNvSpPr txBox="1"/>
          <p:nvPr/>
        </p:nvSpPr>
        <p:spPr>
          <a:xfrm>
            <a:off x="4444998" y="5664673"/>
            <a:ext cx="1141942" cy="50783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900" dirty="0" smtClean="0"/>
              <a:t>Click Apply button to commit the changes</a:t>
            </a:r>
            <a:endParaRPr lang="en-US" sz="900" dirty="0"/>
          </a:p>
        </p:txBody>
      </p:sp>
      <p:pic>
        <p:nvPicPr>
          <p:cNvPr id="10" name="Picture 9"/>
          <p:cNvPicPr>
            <a:picLocks noChangeAspect="1"/>
          </p:cNvPicPr>
          <p:nvPr/>
        </p:nvPicPr>
        <p:blipFill>
          <a:blip r:embed="rId4"/>
          <a:stretch>
            <a:fillRect/>
          </a:stretch>
        </p:blipFill>
        <p:spPr>
          <a:xfrm>
            <a:off x="5705475" y="1376363"/>
            <a:ext cx="6115050" cy="251030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50680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476" y="365126"/>
            <a:ext cx="6367992" cy="1011238"/>
          </a:xfrm>
        </p:spPr>
        <p:txBody>
          <a:bodyPr>
            <a:normAutofit fontScale="90000"/>
          </a:bodyPr>
          <a:lstStyle/>
          <a:p>
            <a:pPr>
              <a:lnSpc>
                <a:spcPct val="100000"/>
              </a:lnSpc>
            </a:pPr>
            <a:r>
              <a:rPr lang="en-US" dirty="0"/>
              <a:t>Custom </a:t>
            </a:r>
            <a:r>
              <a:rPr lang="en-US" dirty="0" smtClean="0"/>
              <a:t>Password Complexity Rules</a:t>
            </a:r>
            <a:endParaRPr lang="en-CA" dirty="0"/>
          </a:p>
        </p:txBody>
      </p:sp>
      <p:sp>
        <p:nvSpPr>
          <p:cNvPr id="4" name="Content Placeholder 2"/>
          <p:cNvSpPr>
            <a:spLocks noGrp="1"/>
          </p:cNvSpPr>
          <p:nvPr>
            <p:ph sz="half" idx="1"/>
          </p:nvPr>
        </p:nvSpPr>
        <p:spPr>
          <a:xfrm>
            <a:off x="371475" y="1376363"/>
            <a:ext cx="4319588" cy="4351338"/>
          </a:xfrm>
        </p:spPr>
        <p:txBody>
          <a:bodyPr>
            <a:normAutofit/>
          </a:bodyPr>
          <a:lstStyle/>
          <a:p>
            <a:pPr marL="0" indent="0">
              <a:lnSpc>
                <a:spcPct val="100000"/>
              </a:lnSpc>
              <a:spcBef>
                <a:spcPts val="0"/>
              </a:spcBef>
              <a:buNone/>
            </a:pPr>
            <a:r>
              <a:rPr lang="en-US" sz="1100" dirty="0" smtClean="0">
                <a:solidFill>
                  <a:schemeClr val="tx1"/>
                </a:solidFill>
              </a:rPr>
              <a:t>In this release, </a:t>
            </a:r>
            <a:r>
              <a:rPr lang="en-US" sz="1100" dirty="0">
                <a:solidFill>
                  <a:schemeClr val="tx1"/>
                </a:solidFill>
              </a:rPr>
              <a:t>the password complexity rule is </a:t>
            </a:r>
            <a:r>
              <a:rPr lang="en-US" sz="1100" dirty="0" smtClean="0">
                <a:solidFill>
                  <a:schemeClr val="tx1"/>
                </a:solidFill>
              </a:rPr>
              <a:t>customizable. </a:t>
            </a:r>
            <a:r>
              <a:rPr lang="en-US" sz="1100" dirty="0">
                <a:solidFill>
                  <a:schemeClr val="tx1"/>
                </a:solidFill>
              </a:rPr>
              <a:t>There are four types of characters that can be used in passwords, including </a:t>
            </a:r>
            <a:r>
              <a:rPr lang="en-US" sz="1100" b="1" dirty="0">
                <a:solidFill>
                  <a:schemeClr val="tx1"/>
                </a:solidFill>
              </a:rPr>
              <a:t>upper case letters, lower case letters, numbers and symbols</a:t>
            </a:r>
            <a:r>
              <a:rPr lang="en-US" sz="1100" dirty="0">
                <a:solidFill>
                  <a:schemeClr val="tx1"/>
                </a:solidFill>
              </a:rPr>
              <a:t>. The administrator can specify how many </a:t>
            </a:r>
            <a:r>
              <a:rPr lang="en-US" sz="1100" dirty="0" smtClean="0">
                <a:solidFill>
                  <a:schemeClr val="tx1"/>
                </a:solidFill>
              </a:rPr>
              <a:t>character </a:t>
            </a:r>
            <a:r>
              <a:rPr lang="en-US" sz="1100" dirty="0">
                <a:solidFill>
                  <a:schemeClr val="tx1"/>
                </a:solidFill>
              </a:rPr>
              <a:t>types need to be used in a </a:t>
            </a:r>
            <a:r>
              <a:rPr lang="en-US" sz="1100" dirty="0" smtClean="0">
                <a:solidFill>
                  <a:schemeClr val="tx1"/>
                </a:solidFill>
              </a:rPr>
              <a:t>password.</a:t>
            </a:r>
          </a:p>
          <a:p>
            <a:pPr marL="0" indent="0">
              <a:lnSpc>
                <a:spcPct val="100000"/>
              </a:lnSpc>
              <a:spcBef>
                <a:spcPts val="0"/>
              </a:spcBef>
              <a:buNone/>
            </a:pPr>
            <a:endParaRPr lang="en-US" sz="1100" dirty="0">
              <a:solidFill>
                <a:schemeClr val="tx1"/>
              </a:solidFill>
            </a:endParaRPr>
          </a:p>
          <a:p>
            <a:pPr marL="0" indent="0">
              <a:lnSpc>
                <a:spcPct val="100000"/>
              </a:lnSpc>
              <a:spcBef>
                <a:spcPts val="0"/>
              </a:spcBef>
              <a:buNone/>
            </a:pPr>
            <a:r>
              <a:rPr lang="en-US" sz="1100" dirty="0" smtClean="0">
                <a:solidFill>
                  <a:schemeClr val="tx1"/>
                </a:solidFill>
              </a:rPr>
              <a:t>To set up the password complexity rule, go to </a:t>
            </a:r>
            <a:r>
              <a:rPr lang="en-US" sz="1100" b="1" dirty="0" smtClean="0">
                <a:solidFill>
                  <a:schemeClr val="tx1"/>
                </a:solidFill>
              </a:rPr>
              <a:t>Administrator &gt; Preferences &gt; Security</a:t>
            </a:r>
            <a:r>
              <a:rPr lang="en-US" sz="1100" dirty="0" smtClean="0">
                <a:solidFill>
                  <a:schemeClr val="tx1"/>
                </a:solidFill>
              </a:rPr>
              <a:t> screen. In </a:t>
            </a:r>
            <a:r>
              <a:rPr lang="en-US" sz="1100" b="1" dirty="0" smtClean="0">
                <a:solidFill>
                  <a:schemeClr val="tx1"/>
                </a:solidFill>
              </a:rPr>
              <a:t>Password complexity rules </a:t>
            </a:r>
            <a:r>
              <a:rPr lang="en-US" sz="1100" dirty="0" smtClean="0">
                <a:solidFill>
                  <a:schemeClr val="tx1"/>
                </a:solidFill>
              </a:rPr>
              <a:t>section, enter number of character types and minimum length for passwords.</a:t>
            </a:r>
          </a:p>
          <a:p>
            <a:pPr marL="0" indent="0">
              <a:lnSpc>
                <a:spcPct val="100000"/>
              </a:lnSpc>
              <a:spcBef>
                <a:spcPts val="0"/>
              </a:spcBef>
              <a:buNone/>
            </a:pPr>
            <a:endParaRPr lang="en-US" sz="1100" dirty="0"/>
          </a:p>
          <a:p>
            <a:pPr marL="0" indent="0">
              <a:lnSpc>
                <a:spcPct val="100000"/>
              </a:lnSpc>
              <a:spcBef>
                <a:spcPts val="0"/>
              </a:spcBef>
              <a:buNone/>
            </a:pPr>
            <a:r>
              <a:rPr lang="en-US" sz="1100" b="1" dirty="0" smtClean="0">
                <a:solidFill>
                  <a:schemeClr val="accent2"/>
                </a:solidFill>
              </a:rPr>
              <a:t>Note</a:t>
            </a:r>
          </a:p>
          <a:p>
            <a:pPr marL="177800" indent="-177800">
              <a:lnSpc>
                <a:spcPct val="100000"/>
              </a:lnSpc>
              <a:spcBef>
                <a:spcPts val="0"/>
              </a:spcBef>
              <a:buFont typeface="Arial" panose="020B0604020202020204" pitchFamily="34" charset="0"/>
              <a:buChar char="•"/>
            </a:pPr>
            <a:r>
              <a:rPr lang="en-CA" sz="1100" dirty="0" smtClean="0">
                <a:solidFill>
                  <a:schemeClr val="tx1"/>
                </a:solidFill>
              </a:rPr>
              <a:t>The </a:t>
            </a:r>
            <a:r>
              <a:rPr lang="en-CA" sz="1100" dirty="0">
                <a:solidFill>
                  <a:schemeClr val="tx1"/>
                </a:solidFill>
              </a:rPr>
              <a:t>symbols are not limited to #, _ and $. </a:t>
            </a:r>
            <a:r>
              <a:rPr lang="en-CA" sz="1100" dirty="0" smtClean="0">
                <a:solidFill>
                  <a:schemeClr val="tx1"/>
                </a:solidFill>
              </a:rPr>
              <a:t>You can use any symbol.</a:t>
            </a:r>
          </a:p>
          <a:p>
            <a:pPr marL="177800" indent="-177800">
              <a:lnSpc>
                <a:spcPct val="100000"/>
              </a:lnSpc>
              <a:spcBef>
                <a:spcPts val="0"/>
              </a:spcBef>
              <a:buFont typeface="Arial" panose="020B0604020202020204" pitchFamily="34" charset="0"/>
              <a:buChar char="•"/>
            </a:pPr>
            <a:r>
              <a:rPr lang="en-US" sz="1100" dirty="0">
                <a:solidFill>
                  <a:schemeClr val="tx1"/>
                </a:solidFill>
              </a:rPr>
              <a:t>A password doesn’t need to start with a letter</a:t>
            </a:r>
            <a:r>
              <a:rPr lang="en-US" sz="1100" dirty="0" smtClean="0">
                <a:solidFill>
                  <a:schemeClr val="tx1"/>
                </a:solidFill>
              </a:rPr>
              <a:t>.</a:t>
            </a:r>
          </a:p>
          <a:p>
            <a:pPr marL="177800" indent="-177800">
              <a:lnSpc>
                <a:spcPct val="100000"/>
              </a:lnSpc>
              <a:spcBef>
                <a:spcPts val="0"/>
              </a:spcBef>
              <a:buFont typeface="Arial" panose="020B0604020202020204" pitchFamily="34" charset="0"/>
              <a:buChar char="•"/>
            </a:pPr>
            <a:r>
              <a:rPr lang="en-US" sz="1100" dirty="0" smtClean="0">
                <a:solidFill>
                  <a:schemeClr val="tx1"/>
                </a:solidFill>
              </a:rPr>
              <a:t>The users can use different format for the passwords following the rule. For </a:t>
            </a:r>
            <a:r>
              <a:rPr lang="en-US" sz="1100" dirty="0">
                <a:solidFill>
                  <a:schemeClr val="tx1"/>
                </a:solidFill>
              </a:rPr>
              <a:t>example, the administrator specify that a password word needs three character types. </a:t>
            </a:r>
            <a:r>
              <a:rPr lang="en-CA" sz="1100" dirty="0">
                <a:solidFill>
                  <a:schemeClr val="tx1"/>
                </a:solidFill>
              </a:rPr>
              <a:t>User 1 creates a password using upper case letter, lower case letters and numbers. User 2 creates a password using lower case letters, numbers and symbols. </a:t>
            </a:r>
            <a:endParaRPr lang="en-CA" sz="1100" dirty="0" smtClean="0">
              <a:solidFill>
                <a:schemeClr val="tx1"/>
              </a:solidFill>
            </a:endParaRPr>
          </a:p>
          <a:p>
            <a:pPr marL="177800" indent="-177800">
              <a:lnSpc>
                <a:spcPct val="100000"/>
              </a:lnSpc>
              <a:spcBef>
                <a:spcPts val="0"/>
              </a:spcBef>
              <a:buFont typeface="Arial" panose="020B0604020202020204" pitchFamily="34" charset="0"/>
              <a:buChar char="•"/>
            </a:pPr>
            <a:r>
              <a:rPr lang="en-US" sz="1100" dirty="0" smtClean="0">
                <a:solidFill>
                  <a:schemeClr val="tx1"/>
                </a:solidFill>
              </a:rPr>
              <a:t>If the administrator changes the complexity rule, some user’s password maybe invalid. When the users log in next time, they will be prompted to enter a new password. </a:t>
            </a:r>
            <a:endParaRPr lang="en-CA" sz="1100" dirty="0" smtClean="0">
              <a:solidFill>
                <a:schemeClr val="tx1"/>
              </a:solidFill>
            </a:endParaRPr>
          </a:p>
          <a:p>
            <a:pPr marL="0" indent="0">
              <a:lnSpc>
                <a:spcPct val="100000"/>
              </a:lnSpc>
              <a:spcBef>
                <a:spcPts val="0"/>
              </a:spcBef>
              <a:buNone/>
            </a:pPr>
            <a:endParaRPr lang="en-CA" sz="1100" dirty="0"/>
          </a:p>
          <a:p>
            <a:pPr marL="0" indent="0">
              <a:lnSpc>
                <a:spcPct val="100000"/>
              </a:lnSpc>
              <a:spcBef>
                <a:spcPts val="0"/>
              </a:spcBef>
              <a:buNone/>
            </a:pPr>
            <a:endParaRPr lang="en-US" sz="1100" dirty="0" smtClean="0"/>
          </a:p>
          <a:p>
            <a:pPr marL="0" indent="0">
              <a:lnSpc>
                <a:spcPct val="100000"/>
              </a:lnSpc>
              <a:spcBef>
                <a:spcPts val="0"/>
              </a:spcBef>
              <a:buNone/>
            </a:pPr>
            <a:endParaRPr lang="en-US" sz="1100" dirty="0" smtClean="0"/>
          </a:p>
          <a:p>
            <a:pPr marL="0" indent="0">
              <a:lnSpc>
                <a:spcPct val="100000"/>
              </a:lnSpc>
              <a:spcBef>
                <a:spcPts val="0"/>
              </a:spcBef>
              <a:buNone/>
            </a:pPr>
            <a:endParaRPr lang="en-US" sz="1100" dirty="0"/>
          </a:p>
          <a:p>
            <a:pPr marL="0" indent="0">
              <a:lnSpc>
                <a:spcPct val="100000"/>
              </a:lnSpc>
              <a:spcBef>
                <a:spcPts val="0"/>
              </a:spcBef>
              <a:buNone/>
            </a:pPr>
            <a:endParaRPr lang="en-CA" sz="1100" dirty="0"/>
          </a:p>
        </p:txBody>
      </p:sp>
      <p:pic>
        <p:nvPicPr>
          <p:cNvPr id="7" name="Picture 6"/>
          <p:cNvPicPr>
            <a:picLocks noChangeAspect="1"/>
          </p:cNvPicPr>
          <p:nvPr/>
        </p:nvPicPr>
        <p:blipFill>
          <a:blip r:embed="rId2"/>
          <a:stretch>
            <a:fillRect/>
          </a:stretch>
        </p:blipFill>
        <p:spPr>
          <a:xfrm>
            <a:off x="5438775" y="1384830"/>
            <a:ext cx="6381750" cy="49911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45351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71475" y="365126"/>
            <a:ext cx="6393392" cy="1011238"/>
          </a:xfrm>
        </p:spPr>
        <p:txBody>
          <a:bodyPr>
            <a:normAutofit fontScale="90000"/>
          </a:bodyPr>
          <a:lstStyle/>
          <a:p>
            <a:pPr>
              <a:lnSpc>
                <a:spcPct val="100000"/>
              </a:lnSpc>
            </a:pPr>
            <a:r>
              <a:rPr lang="en-US" dirty="0" smtClean="0"/>
              <a:t>Support More Than 255 Characters </a:t>
            </a:r>
            <a:br>
              <a:rPr lang="en-US" dirty="0" smtClean="0"/>
            </a:br>
            <a:r>
              <a:rPr lang="en-US" dirty="0" smtClean="0"/>
              <a:t>in Task Activity Field</a:t>
            </a:r>
            <a:endParaRPr lang="en-CA" dirty="0"/>
          </a:p>
        </p:txBody>
      </p:sp>
      <p:sp>
        <p:nvSpPr>
          <p:cNvPr id="3" name="Content Placeholder 2"/>
          <p:cNvSpPr>
            <a:spLocks noGrp="1"/>
          </p:cNvSpPr>
          <p:nvPr>
            <p:ph sz="half" idx="1"/>
          </p:nvPr>
        </p:nvSpPr>
        <p:spPr>
          <a:xfrm>
            <a:off x="371475" y="1376363"/>
            <a:ext cx="4319588" cy="4351338"/>
          </a:xfrm>
        </p:spPr>
        <p:txBody>
          <a:bodyPr>
            <a:normAutofit/>
          </a:bodyPr>
          <a:lstStyle/>
          <a:p>
            <a:pPr marL="0" indent="0">
              <a:lnSpc>
                <a:spcPct val="100000"/>
              </a:lnSpc>
              <a:buNone/>
            </a:pPr>
            <a:r>
              <a:rPr lang="en-US" sz="1100" dirty="0">
                <a:solidFill>
                  <a:schemeClr val="tx1"/>
                </a:solidFill>
              </a:rPr>
              <a:t>Some users want to enter more text into the Activity field in a task. For example, a task is rescheduled and the user wants to enter a note about the reason. Now the Activity field supports 9126 characters. This is supported in the task dialog in Maximizer Web Access, Mobile Access and Outlook add-in. </a:t>
            </a:r>
            <a:endParaRPr lang="en-CA" sz="1100" dirty="0">
              <a:solidFill>
                <a:schemeClr val="tx1"/>
              </a:solidFill>
            </a:endParaRPr>
          </a:p>
          <a:p>
            <a:pPr marL="0" indent="0">
              <a:lnSpc>
                <a:spcPct val="100000"/>
              </a:lnSpc>
              <a:spcBef>
                <a:spcPts val="0"/>
              </a:spcBef>
              <a:buNone/>
            </a:pPr>
            <a:endParaRPr lang="en-US" sz="1100" dirty="0"/>
          </a:p>
          <a:p>
            <a:pPr marL="0" indent="0">
              <a:lnSpc>
                <a:spcPct val="100000"/>
              </a:lnSpc>
              <a:spcBef>
                <a:spcPts val="0"/>
              </a:spcBef>
              <a:buNone/>
            </a:pPr>
            <a:r>
              <a:rPr lang="en-US" sz="1100" b="1" dirty="0" smtClean="0">
                <a:solidFill>
                  <a:schemeClr val="accent2"/>
                </a:solidFill>
              </a:rPr>
              <a:t>Note</a:t>
            </a:r>
          </a:p>
          <a:p>
            <a:pPr marL="0" indent="0">
              <a:lnSpc>
                <a:spcPct val="100000"/>
              </a:lnSpc>
              <a:spcBef>
                <a:spcPts val="0"/>
              </a:spcBef>
              <a:buNone/>
            </a:pPr>
            <a:r>
              <a:rPr lang="en-US" sz="1100" dirty="0">
                <a:solidFill>
                  <a:schemeClr val="tx1"/>
                </a:solidFill>
              </a:rPr>
              <a:t>If a task has more than 255 characters in the Activity field is synced to Outlook, do not modify the Subject field in Outlook task. It will result in text being truncated after the task is synced back to Maximizer from Outlook.</a:t>
            </a:r>
            <a:endParaRPr lang="en-CA" sz="1100" dirty="0">
              <a:solidFill>
                <a:schemeClr val="tx1"/>
              </a:solidFill>
            </a:endParaRPr>
          </a:p>
          <a:p>
            <a:pPr marL="0" indent="0">
              <a:lnSpc>
                <a:spcPct val="100000"/>
              </a:lnSpc>
              <a:spcBef>
                <a:spcPts val="0"/>
              </a:spcBef>
              <a:buNone/>
            </a:pPr>
            <a:endParaRPr lang="en-CA" sz="1100" dirty="0"/>
          </a:p>
          <a:p>
            <a:pPr marL="0" indent="0">
              <a:lnSpc>
                <a:spcPct val="100000"/>
              </a:lnSpc>
              <a:spcBef>
                <a:spcPts val="0"/>
              </a:spcBef>
              <a:buNone/>
            </a:pPr>
            <a:endParaRPr lang="en-US" sz="1100" dirty="0" smtClean="0"/>
          </a:p>
          <a:p>
            <a:pPr marL="0" indent="0">
              <a:lnSpc>
                <a:spcPct val="100000"/>
              </a:lnSpc>
              <a:spcBef>
                <a:spcPts val="0"/>
              </a:spcBef>
              <a:buNone/>
            </a:pPr>
            <a:endParaRPr lang="en-US" sz="1100" dirty="0" smtClean="0"/>
          </a:p>
          <a:p>
            <a:pPr marL="0" indent="0">
              <a:lnSpc>
                <a:spcPct val="100000"/>
              </a:lnSpc>
              <a:spcBef>
                <a:spcPts val="0"/>
              </a:spcBef>
              <a:buNone/>
            </a:pPr>
            <a:endParaRPr lang="en-US" sz="1100" dirty="0"/>
          </a:p>
          <a:p>
            <a:pPr marL="0" indent="0">
              <a:lnSpc>
                <a:spcPct val="100000"/>
              </a:lnSpc>
              <a:spcBef>
                <a:spcPts val="0"/>
              </a:spcBef>
              <a:buNone/>
            </a:pPr>
            <a:endParaRPr lang="en-CA" sz="1100" dirty="0"/>
          </a:p>
        </p:txBody>
      </p:sp>
      <p:pic>
        <p:nvPicPr>
          <p:cNvPr id="2" name="Picture 1"/>
          <p:cNvPicPr>
            <a:picLocks noChangeAspect="1"/>
          </p:cNvPicPr>
          <p:nvPr/>
        </p:nvPicPr>
        <p:blipFill>
          <a:blip r:embed="rId2"/>
          <a:stretch>
            <a:fillRect/>
          </a:stretch>
        </p:blipFill>
        <p:spPr>
          <a:xfrm>
            <a:off x="7514695" y="1376363"/>
            <a:ext cx="3960000" cy="4849503"/>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6259511" y="3367366"/>
            <a:ext cx="1655762"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900" dirty="0" smtClean="0"/>
              <a:t>The Activity field supports 9126 characters.</a:t>
            </a:r>
            <a:endParaRPr lang="en-US" sz="900" dirty="0"/>
          </a:p>
        </p:txBody>
      </p:sp>
    </p:spTree>
    <p:extLst>
      <p:ext uri="{BB962C8B-B14F-4D97-AF65-F5344CB8AC3E}">
        <p14:creationId xmlns:p14="http://schemas.microsoft.com/office/powerpoint/2010/main" val="531855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475" y="365126"/>
            <a:ext cx="11295592" cy="1011238"/>
          </a:xfrm>
        </p:spPr>
        <p:txBody>
          <a:bodyPr>
            <a:normAutofit fontScale="90000"/>
          </a:bodyPr>
          <a:lstStyle/>
          <a:p>
            <a:pPr>
              <a:lnSpc>
                <a:spcPct val="100000"/>
              </a:lnSpc>
            </a:pPr>
            <a:r>
              <a:rPr lang="en-US" dirty="0" smtClean="0"/>
              <a:t>A User’s Primary Email Address </a:t>
            </a:r>
            <a:br>
              <a:rPr lang="en-US" dirty="0" smtClean="0"/>
            </a:br>
            <a:r>
              <a:rPr lang="en-US" dirty="0" smtClean="0"/>
              <a:t>Needs to be Unique</a:t>
            </a:r>
            <a:endParaRPr lang="en-CA" dirty="0"/>
          </a:p>
        </p:txBody>
      </p:sp>
      <p:sp>
        <p:nvSpPr>
          <p:cNvPr id="4" name="Content Placeholder 2"/>
          <p:cNvSpPr>
            <a:spLocks noGrp="1"/>
          </p:cNvSpPr>
          <p:nvPr>
            <p:ph sz="half" idx="1"/>
          </p:nvPr>
        </p:nvSpPr>
        <p:spPr>
          <a:xfrm>
            <a:off x="371475" y="1376363"/>
            <a:ext cx="4319588" cy="5210704"/>
          </a:xfrm>
        </p:spPr>
        <p:txBody>
          <a:bodyPr>
            <a:normAutofit/>
          </a:bodyPr>
          <a:lstStyle/>
          <a:p>
            <a:pPr marL="0" indent="0">
              <a:lnSpc>
                <a:spcPct val="100000"/>
              </a:lnSpc>
              <a:spcBef>
                <a:spcPts val="0"/>
              </a:spcBef>
              <a:buNone/>
            </a:pPr>
            <a:r>
              <a:rPr lang="en-US" sz="1100" dirty="0">
                <a:solidFill>
                  <a:schemeClr val="tx1"/>
                </a:solidFill>
              </a:rPr>
              <a:t>After </a:t>
            </a:r>
            <a:r>
              <a:rPr lang="en-US" sz="1100" dirty="0" smtClean="0">
                <a:solidFill>
                  <a:schemeClr val="tx1"/>
                </a:solidFill>
              </a:rPr>
              <a:t>upgrading </a:t>
            </a:r>
            <a:r>
              <a:rPr lang="en-US" sz="1100" dirty="0">
                <a:solidFill>
                  <a:schemeClr val="tx1"/>
                </a:solidFill>
              </a:rPr>
              <a:t>to 2019 R5 release, each user’s primary email address (email address 1) needs to be </a:t>
            </a:r>
            <a:r>
              <a:rPr lang="en-US" sz="1100" dirty="0" smtClean="0">
                <a:solidFill>
                  <a:schemeClr val="tx1"/>
                </a:solidFill>
              </a:rPr>
              <a:t>unique in one database. </a:t>
            </a:r>
          </a:p>
          <a:p>
            <a:pPr marL="0" indent="0">
              <a:lnSpc>
                <a:spcPct val="100000"/>
              </a:lnSpc>
              <a:spcBef>
                <a:spcPts val="0"/>
              </a:spcBef>
              <a:buNone/>
            </a:pPr>
            <a:endParaRPr lang="en-US" sz="1100" dirty="0">
              <a:solidFill>
                <a:schemeClr val="tx1"/>
              </a:solidFill>
            </a:endParaRPr>
          </a:p>
          <a:p>
            <a:pPr marL="0" indent="0">
              <a:lnSpc>
                <a:spcPct val="100000"/>
              </a:lnSpc>
              <a:spcBef>
                <a:spcPts val="0"/>
              </a:spcBef>
              <a:buNone/>
            </a:pPr>
            <a:r>
              <a:rPr lang="en-US" sz="1100" dirty="0" smtClean="0">
                <a:solidFill>
                  <a:schemeClr val="tx1"/>
                </a:solidFill>
              </a:rPr>
              <a:t>The checking of duplicate email address will be performed in the User Properties dialog and in Administrator.</a:t>
            </a:r>
          </a:p>
          <a:p>
            <a:pPr marL="0" indent="0">
              <a:lnSpc>
                <a:spcPct val="100000"/>
              </a:lnSpc>
              <a:spcBef>
                <a:spcPts val="0"/>
              </a:spcBef>
              <a:buNone/>
            </a:pPr>
            <a:endParaRPr lang="en-US" sz="1100" dirty="0">
              <a:solidFill>
                <a:schemeClr val="tx1"/>
              </a:solidFill>
            </a:endParaRPr>
          </a:p>
          <a:p>
            <a:pPr marL="0" indent="0">
              <a:lnSpc>
                <a:spcPct val="100000"/>
              </a:lnSpc>
              <a:spcBef>
                <a:spcPts val="0"/>
              </a:spcBef>
              <a:buNone/>
            </a:pPr>
            <a:r>
              <a:rPr lang="en-US" sz="1100" dirty="0" smtClean="0">
                <a:solidFill>
                  <a:schemeClr val="tx1"/>
                </a:solidFill>
              </a:rPr>
              <a:t>Go to </a:t>
            </a:r>
            <a:r>
              <a:rPr lang="en-US" sz="1100" b="1" dirty="0" smtClean="0">
                <a:solidFill>
                  <a:schemeClr val="tx1"/>
                </a:solidFill>
              </a:rPr>
              <a:t>User Profile drop-down &gt; View Profile</a:t>
            </a:r>
            <a:r>
              <a:rPr lang="en-US" sz="1100" dirty="0">
                <a:solidFill>
                  <a:schemeClr val="tx1"/>
                </a:solidFill>
              </a:rPr>
              <a:t> </a:t>
            </a:r>
            <a:r>
              <a:rPr lang="en-US" sz="1100" dirty="0" smtClean="0">
                <a:solidFill>
                  <a:schemeClr val="tx1"/>
                </a:solidFill>
              </a:rPr>
              <a:t>and open </a:t>
            </a:r>
            <a:r>
              <a:rPr lang="en-US" sz="1100" b="1" dirty="0" smtClean="0">
                <a:solidFill>
                  <a:schemeClr val="tx1"/>
                </a:solidFill>
              </a:rPr>
              <a:t>User Properties</a:t>
            </a:r>
            <a:r>
              <a:rPr lang="en-US" sz="1100" dirty="0" smtClean="0">
                <a:solidFill>
                  <a:schemeClr val="tx1"/>
                </a:solidFill>
              </a:rPr>
              <a:t> dialog. When you press the OK button to save the changes, if the address for email 1 has been used by another user in the same database, you will get prompted and need to enter an unique email address.</a:t>
            </a:r>
          </a:p>
          <a:p>
            <a:pPr marL="0" indent="0">
              <a:lnSpc>
                <a:spcPct val="100000"/>
              </a:lnSpc>
              <a:spcBef>
                <a:spcPts val="0"/>
              </a:spcBef>
              <a:buNone/>
            </a:pPr>
            <a:endParaRPr lang="en-US" sz="1100" dirty="0">
              <a:solidFill>
                <a:schemeClr val="tx1"/>
              </a:solidFill>
            </a:endParaRPr>
          </a:p>
          <a:p>
            <a:pPr marL="0" indent="0">
              <a:lnSpc>
                <a:spcPct val="100000"/>
              </a:lnSpc>
              <a:spcBef>
                <a:spcPts val="0"/>
              </a:spcBef>
              <a:buNone/>
            </a:pPr>
            <a:r>
              <a:rPr lang="en-US" sz="1100" dirty="0">
                <a:solidFill>
                  <a:schemeClr val="tx1"/>
                </a:solidFill>
              </a:rPr>
              <a:t>I</a:t>
            </a:r>
            <a:r>
              <a:rPr lang="en-US" sz="1100" dirty="0" smtClean="0">
                <a:solidFill>
                  <a:schemeClr val="tx1"/>
                </a:solidFill>
              </a:rPr>
              <a:t>n </a:t>
            </a:r>
            <a:r>
              <a:rPr lang="en-US" sz="1100" b="1" dirty="0">
                <a:solidFill>
                  <a:schemeClr val="tx1"/>
                </a:solidFill>
              </a:rPr>
              <a:t>Administrator &gt; Modify User &gt; General </a:t>
            </a:r>
            <a:r>
              <a:rPr lang="en-US" sz="1100" b="1" dirty="0" smtClean="0">
                <a:solidFill>
                  <a:schemeClr val="tx1"/>
                </a:solidFill>
              </a:rPr>
              <a:t>Information &gt; General </a:t>
            </a:r>
            <a:r>
              <a:rPr lang="en-US" sz="1100" dirty="0" smtClean="0">
                <a:solidFill>
                  <a:schemeClr val="tx1"/>
                </a:solidFill>
              </a:rPr>
              <a:t>tab, </a:t>
            </a:r>
            <a:r>
              <a:rPr lang="en-US" sz="1100" dirty="0">
                <a:solidFill>
                  <a:schemeClr val="tx1"/>
                </a:solidFill>
              </a:rPr>
              <a:t>if </a:t>
            </a:r>
            <a:r>
              <a:rPr lang="en-US" sz="1100" dirty="0" smtClean="0">
                <a:solidFill>
                  <a:schemeClr val="tx1"/>
                </a:solidFill>
              </a:rPr>
              <a:t>the address for </a:t>
            </a:r>
            <a:r>
              <a:rPr lang="en-US" sz="1100" dirty="0">
                <a:solidFill>
                  <a:schemeClr val="tx1"/>
                </a:solidFill>
              </a:rPr>
              <a:t>email 1 has been used </a:t>
            </a:r>
            <a:r>
              <a:rPr lang="en-US" sz="1100" dirty="0" smtClean="0">
                <a:solidFill>
                  <a:schemeClr val="tx1"/>
                </a:solidFill>
              </a:rPr>
              <a:t>by another user in </a:t>
            </a:r>
            <a:r>
              <a:rPr lang="en-US" sz="1100" dirty="0">
                <a:solidFill>
                  <a:schemeClr val="tx1"/>
                </a:solidFill>
              </a:rPr>
              <a:t>the database, you will get </a:t>
            </a:r>
            <a:r>
              <a:rPr lang="en-US" sz="1100" dirty="0" smtClean="0">
                <a:solidFill>
                  <a:schemeClr val="tx1"/>
                </a:solidFill>
              </a:rPr>
              <a:t>prompted </a:t>
            </a:r>
            <a:r>
              <a:rPr lang="en-US" sz="1100" dirty="0">
                <a:solidFill>
                  <a:schemeClr val="tx1"/>
                </a:solidFill>
              </a:rPr>
              <a:t>and need to enter an unique email address.</a:t>
            </a:r>
            <a:endParaRPr lang="en-US" sz="1100" dirty="0" smtClean="0">
              <a:solidFill>
                <a:schemeClr val="tx1"/>
              </a:solidFill>
            </a:endParaRPr>
          </a:p>
          <a:p>
            <a:pPr marL="0" indent="0">
              <a:lnSpc>
                <a:spcPct val="100000"/>
              </a:lnSpc>
              <a:spcBef>
                <a:spcPts val="0"/>
              </a:spcBef>
              <a:buNone/>
            </a:pPr>
            <a:endParaRPr lang="en-US" sz="1100" dirty="0"/>
          </a:p>
          <a:p>
            <a:pPr marL="0" indent="0">
              <a:lnSpc>
                <a:spcPct val="100000"/>
              </a:lnSpc>
              <a:spcBef>
                <a:spcPts val="0"/>
              </a:spcBef>
              <a:buNone/>
            </a:pPr>
            <a:r>
              <a:rPr lang="en-US" sz="1100" b="1" dirty="0" smtClean="0">
                <a:solidFill>
                  <a:schemeClr val="accent2"/>
                </a:solidFill>
              </a:rPr>
              <a:t>Note</a:t>
            </a:r>
          </a:p>
          <a:p>
            <a:pPr marL="177800" indent="-177800">
              <a:lnSpc>
                <a:spcPct val="100000"/>
              </a:lnSpc>
              <a:spcBef>
                <a:spcPts val="0"/>
              </a:spcBef>
              <a:buFont typeface="Arial" panose="020B0604020202020204" pitchFamily="34" charset="0"/>
              <a:buChar char="•"/>
            </a:pPr>
            <a:r>
              <a:rPr lang="en-US" sz="1100" dirty="0" smtClean="0">
                <a:solidFill>
                  <a:schemeClr val="tx1"/>
                </a:solidFill>
              </a:rPr>
              <a:t>The </a:t>
            </a:r>
            <a:r>
              <a:rPr lang="en-US" sz="1100" dirty="0">
                <a:solidFill>
                  <a:schemeClr val="tx1"/>
                </a:solidFill>
              </a:rPr>
              <a:t>primary email address cannot be blank. </a:t>
            </a:r>
            <a:endParaRPr lang="en-CA" sz="1100" dirty="0">
              <a:solidFill>
                <a:schemeClr val="tx1"/>
              </a:solidFill>
            </a:endParaRPr>
          </a:p>
          <a:p>
            <a:pPr marL="177800" indent="-177800">
              <a:lnSpc>
                <a:spcPct val="100000"/>
              </a:lnSpc>
              <a:spcBef>
                <a:spcPts val="0"/>
              </a:spcBef>
              <a:buFont typeface="Arial" panose="020B0604020202020204" pitchFamily="34" charset="0"/>
              <a:buChar char="•"/>
            </a:pPr>
            <a:r>
              <a:rPr lang="en-US" sz="1100" dirty="0" smtClean="0">
                <a:solidFill>
                  <a:schemeClr val="tx1"/>
                </a:solidFill>
              </a:rPr>
              <a:t>The </a:t>
            </a:r>
            <a:r>
              <a:rPr lang="en-US" sz="1100" dirty="0">
                <a:solidFill>
                  <a:schemeClr val="tx1"/>
                </a:solidFill>
              </a:rPr>
              <a:t>email addresses for service users won’t be checked.</a:t>
            </a:r>
            <a:endParaRPr lang="en-CA" sz="1100" dirty="0">
              <a:solidFill>
                <a:schemeClr val="tx1"/>
              </a:solidFill>
            </a:endParaRPr>
          </a:p>
          <a:p>
            <a:pPr marL="0" indent="0">
              <a:lnSpc>
                <a:spcPct val="100000"/>
              </a:lnSpc>
              <a:spcBef>
                <a:spcPts val="0"/>
              </a:spcBef>
              <a:buNone/>
            </a:pPr>
            <a:endParaRPr lang="en-CA" sz="1100" dirty="0"/>
          </a:p>
          <a:p>
            <a:pPr marL="0" indent="0">
              <a:lnSpc>
                <a:spcPct val="100000"/>
              </a:lnSpc>
              <a:spcBef>
                <a:spcPts val="0"/>
              </a:spcBef>
              <a:buNone/>
            </a:pPr>
            <a:r>
              <a:rPr lang="en-US" sz="1100" dirty="0" smtClean="0"/>
              <a:t> </a:t>
            </a:r>
          </a:p>
          <a:p>
            <a:pPr marL="0" indent="0">
              <a:lnSpc>
                <a:spcPct val="100000"/>
              </a:lnSpc>
              <a:spcBef>
                <a:spcPts val="0"/>
              </a:spcBef>
              <a:buNone/>
            </a:pPr>
            <a:endParaRPr lang="en-US" sz="1100" dirty="0" smtClean="0"/>
          </a:p>
          <a:p>
            <a:pPr marL="0" indent="0">
              <a:lnSpc>
                <a:spcPct val="100000"/>
              </a:lnSpc>
              <a:spcBef>
                <a:spcPts val="0"/>
              </a:spcBef>
              <a:buNone/>
            </a:pPr>
            <a:endParaRPr lang="en-US" sz="1100" dirty="0"/>
          </a:p>
          <a:p>
            <a:pPr marL="0" indent="0">
              <a:lnSpc>
                <a:spcPct val="100000"/>
              </a:lnSpc>
              <a:spcBef>
                <a:spcPts val="0"/>
              </a:spcBef>
              <a:buNone/>
            </a:pPr>
            <a:endParaRPr lang="en-CA" sz="1100" dirty="0"/>
          </a:p>
        </p:txBody>
      </p:sp>
      <p:pic>
        <p:nvPicPr>
          <p:cNvPr id="5" name="Picture 4"/>
          <p:cNvPicPr>
            <a:picLocks noChangeAspect="1"/>
          </p:cNvPicPr>
          <p:nvPr/>
        </p:nvPicPr>
        <p:blipFill>
          <a:blip r:embed="rId2"/>
          <a:stretch>
            <a:fillRect/>
          </a:stretch>
        </p:blipFill>
        <p:spPr>
          <a:xfrm>
            <a:off x="5514975" y="2500842"/>
            <a:ext cx="6305550" cy="4086225"/>
          </a:xfrm>
          <a:prstGeom prst="rect">
            <a:avLst/>
          </a:prstGeom>
        </p:spPr>
      </p:pic>
      <p:sp>
        <p:nvSpPr>
          <p:cNvPr id="6" name="TextBox 5"/>
          <p:cNvSpPr txBox="1"/>
          <p:nvPr/>
        </p:nvSpPr>
        <p:spPr>
          <a:xfrm>
            <a:off x="6657445" y="4765668"/>
            <a:ext cx="1655762"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900" dirty="0" smtClean="0"/>
              <a:t>Address for Email 1 needs to be unique in one database.</a:t>
            </a:r>
            <a:endParaRPr lang="en-US" sz="900" dirty="0"/>
          </a:p>
        </p:txBody>
      </p:sp>
      <p:cxnSp>
        <p:nvCxnSpPr>
          <p:cNvPr id="8" name="Straight Arrow Connector 7"/>
          <p:cNvCxnSpPr>
            <a:stCxn id="6" idx="3"/>
          </p:cNvCxnSpPr>
          <p:nvPr/>
        </p:nvCxnSpPr>
        <p:spPr>
          <a:xfrm flipV="1">
            <a:off x="8313207" y="4949277"/>
            <a:ext cx="320675" cy="10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3"/>
          <a:stretch>
            <a:fillRect/>
          </a:stretch>
        </p:blipFill>
        <p:spPr>
          <a:xfrm>
            <a:off x="4696354" y="1388797"/>
            <a:ext cx="3279246" cy="269226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44045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71475" y="364068"/>
            <a:ext cx="6376458" cy="1012296"/>
          </a:xfrm>
        </p:spPr>
        <p:txBody>
          <a:bodyPr>
            <a:normAutofit fontScale="90000"/>
          </a:bodyPr>
          <a:lstStyle/>
          <a:p>
            <a:pPr>
              <a:lnSpc>
                <a:spcPct val="100000"/>
              </a:lnSpc>
            </a:pPr>
            <a:r>
              <a:rPr lang="en-US" dirty="0" smtClean="0"/>
              <a:t>Settings of the System Generated Fields</a:t>
            </a:r>
            <a:endParaRPr lang="en-CA" dirty="0"/>
          </a:p>
        </p:txBody>
      </p:sp>
      <p:sp>
        <p:nvSpPr>
          <p:cNvPr id="3" name="Content Placeholder 2"/>
          <p:cNvSpPr>
            <a:spLocks noGrp="1"/>
          </p:cNvSpPr>
          <p:nvPr>
            <p:ph sz="half" idx="1"/>
          </p:nvPr>
        </p:nvSpPr>
        <p:spPr>
          <a:xfrm>
            <a:off x="371475" y="1376363"/>
            <a:ext cx="4319588" cy="647170"/>
          </a:xfrm>
        </p:spPr>
        <p:txBody>
          <a:bodyPr>
            <a:normAutofit/>
          </a:bodyPr>
          <a:lstStyle/>
          <a:p>
            <a:pPr marL="0" indent="0">
              <a:buNone/>
            </a:pPr>
            <a:r>
              <a:rPr lang="en-US" sz="1100" dirty="0">
                <a:solidFill>
                  <a:schemeClr val="tx1"/>
                </a:solidFill>
              </a:rPr>
              <a:t>Maximizer ships some system generated user-defined fields, as known as pre-defined user-defined fields. These fields are created in every new database. </a:t>
            </a:r>
          </a:p>
        </p:txBody>
      </p:sp>
      <p:graphicFrame>
        <p:nvGraphicFramePr>
          <p:cNvPr id="6" name="Table 5"/>
          <p:cNvGraphicFramePr>
            <a:graphicFrameLocks noGrp="1"/>
          </p:cNvGraphicFramePr>
          <p:nvPr>
            <p:extLst>
              <p:ext uri="{D42A27DB-BD31-4B8C-83A1-F6EECF244321}">
                <p14:modId xmlns:p14="http://schemas.microsoft.com/office/powerpoint/2010/main" val="2812816430"/>
              </p:ext>
            </p:extLst>
          </p:nvPr>
        </p:nvGraphicFramePr>
        <p:xfrm>
          <a:off x="371475" y="2023533"/>
          <a:ext cx="5937250" cy="1889125"/>
        </p:xfrm>
        <a:graphic>
          <a:graphicData uri="http://schemas.openxmlformats.org/drawingml/2006/table">
            <a:tbl>
              <a:tblPr firstRow="1" firstCol="1" bandRow="1">
                <a:tableStyleId>{5C22544A-7EE6-4342-B048-85BDC9FD1C3A}</a:tableStyleId>
              </a:tblPr>
              <a:tblGrid>
                <a:gridCol w="2968625"/>
                <a:gridCol w="2968625"/>
              </a:tblGrid>
              <a:tr h="269875">
                <a:tc>
                  <a:txBody>
                    <a:bodyPr/>
                    <a:lstStyle/>
                    <a:p>
                      <a:pPr>
                        <a:lnSpc>
                          <a:spcPct val="107000"/>
                        </a:lnSpc>
                        <a:spcAft>
                          <a:spcPts val="0"/>
                        </a:spcAft>
                      </a:pPr>
                      <a:r>
                        <a:rPr lang="en-US" sz="1100" dirty="0">
                          <a:effectLst/>
                        </a:rPr>
                        <a:t>Field name and folder</a:t>
                      </a:r>
                      <a:endParaRPr lang="en-CA" sz="1100" dirty="0">
                        <a:effectLst/>
                        <a:latin typeface="Calibri" panose="020F0502020204030204" pitchFamily="34" charset="0"/>
                        <a:ea typeface="DengXian"/>
                        <a:cs typeface="Times New Roman" panose="02020603050405020304" pitchFamily="18" charset="0"/>
                      </a:endParaRPr>
                    </a:p>
                  </a:txBody>
                  <a:tcPr marL="68580" marR="68580" marT="0" marB="0" anchor="ctr"/>
                </a:tc>
                <a:tc>
                  <a:txBody>
                    <a:bodyPr/>
                    <a:lstStyle/>
                    <a:p>
                      <a:pPr>
                        <a:lnSpc>
                          <a:spcPct val="107000"/>
                        </a:lnSpc>
                        <a:spcAft>
                          <a:spcPts val="0"/>
                        </a:spcAft>
                      </a:pPr>
                      <a:r>
                        <a:rPr lang="en-US" sz="1100">
                          <a:effectLst/>
                        </a:rPr>
                        <a:t>Applies to</a:t>
                      </a:r>
                      <a:endParaRPr lang="en-CA" sz="1100">
                        <a:effectLst/>
                        <a:latin typeface="Calibri" panose="020F0502020204030204" pitchFamily="34" charset="0"/>
                        <a:ea typeface="DengXian"/>
                        <a:cs typeface="Times New Roman" panose="02020603050405020304" pitchFamily="18" charset="0"/>
                      </a:endParaRPr>
                    </a:p>
                  </a:txBody>
                  <a:tcPr marL="68580" marR="68580" marT="0" marB="0" anchor="ctr"/>
                </a:tc>
              </a:tr>
              <a:tr h="269875">
                <a:tc>
                  <a:txBody>
                    <a:bodyPr/>
                    <a:lstStyle/>
                    <a:p>
                      <a:pPr>
                        <a:lnSpc>
                          <a:spcPct val="107000"/>
                        </a:lnSpc>
                        <a:spcAft>
                          <a:spcPts val="0"/>
                        </a:spcAft>
                      </a:pPr>
                      <a:r>
                        <a:rPr lang="en-US" sz="1100" dirty="0">
                          <a:solidFill>
                            <a:schemeClr val="tx1"/>
                          </a:solidFill>
                          <a:effectLst/>
                        </a:rPr>
                        <a:t>\Sales\Source		</a:t>
                      </a:r>
                      <a:endParaRPr lang="en-CA" sz="1100" dirty="0">
                        <a:solidFill>
                          <a:schemeClr val="tx1"/>
                        </a:solidFill>
                        <a:effectLst/>
                        <a:latin typeface="Calibri" panose="020F0502020204030204" pitchFamily="34" charset="0"/>
                        <a:ea typeface="DengXian"/>
                        <a:cs typeface="Times New Roman" panose="02020603050405020304" pitchFamily="18" charset="0"/>
                      </a:endParaRPr>
                    </a:p>
                  </a:txBody>
                  <a:tcPr marL="68580" marR="68580" marT="0" marB="0" anchor="ctr">
                    <a:solidFill>
                      <a:schemeClr val="bg1">
                        <a:lumMod val="85000"/>
                      </a:schemeClr>
                    </a:solidFill>
                  </a:tcPr>
                </a:tc>
                <a:tc>
                  <a:txBody>
                    <a:bodyPr/>
                    <a:lstStyle/>
                    <a:p>
                      <a:pPr>
                        <a:lnSpc>
                          <a:spcPct val="107000"/>
                        </a:lnSpc>
                        <a:spcAft>
                          <a:spcPts val="0"/>
                        </a:spcAft>
                      </a:pPr>
                      <a:r>
                        <a:rPr lang="en-US" sz="1100" dirty="0">
                          <a:effectLst/>
                        </a:rPr>
                        <a:t>Companies, Individuals, Contacts and Leads</a:t>
                      </a:r>
                      <a:endParaRPr lang="en-CA" sz="1100" dirty="0">
                        <a:effectLst/>
                        <a:latin typeface="Calibri" panose="020F0502020204030204" pitchFamily="34" charset="0"/>
                        <a:ea typeface="DengXian"/>
                        <a:cs typeface="Times New Roman" panose="02020603050405020304" pitchFamily="18" charset="0"/>
                      </a:endParaRPr>
                    </a:p>
                  </a:txBody>
                  <a:tcPr marL="68580" marR="68580" marT="0" marB="0" anchor="ctr">
                    <a:solidFill>
                      <a:schemeClr val="bg1">
                        <a:lumMod val="85000"/>
                      </a:schemeClr>
                    </a:solidFill>
                  </a:tcPr>
                </a:tc>
              </a:tr>
              <a:tr h="269875">
                <a:tc>
                  <a:txBody>
                    <a:bodyPr/>
                    <a:lstStyle/>
                    <a:p>
                      <a:pPr>
                        <a:lnSpc>
                          <a:spcPct val="107000"/>
                        </a:lnSpc>
                        <a:spcAft>
                          <a:spcPts val="0"/>
                        </a:spcAft>
                      </a:pPr>
                      <a:r>
                        <a:rPr lang="en-US" sz="1100" dirty="0">
                          <a:solidFill>
                            <a:schemeClr val="tx1"/>
                          </a:solidFill>
                          <a:effectLst/>
                        </a:rPr>
                        <a:t>\Sales\Rating		</a:t>
                      </a:r>
                      <a:endParaRPr lang="en-CA" sz="1100" dirty="0">
                        <a:solidFill>
                          <a:schemeClr val="tx1"/>
                        </a:solidFill>
                        <a:effectLst/>
                        <a:latin typeface="Calibri" panose="020F0502020204030204" pitchFamily="34" charset="0"/>
                        <a:ea typeface="DengXian"/>
                        <a:cs typeface="Times New Roman" panose="02020603050405020304" pitchFamily="18" charset="0"/>
                      </a:endParaRPr>
                    </a:p>
                  </a:txBody>
                  <a:tcPr marL="68580" marR="68580" marT="0" marB="0" anchor="ctr">
                    <a:solidFill>
                      <a:schemeClr val="bg1">
                        <a:lumMod val="95000"/>
                      </a:schemeClr>
                    </a:solidFill>
                  </a:tcPr>
                </a:tc>
                <a:tc>
                  <a:txBody>
                    <a:bodyPr/>
                    <a:lstStyle/>
                    <a:p>
                      <a:pPr>
                        <a:lnSpc>
                          <a:spcPct val="107000"/>
                        </a:lnSpc>
                        <a:spcAft>
                          <a:spcPts val="0"/>
                        </a:spcAft>
                      </a:pPr>
                      <a:r>
                        <a:rPr lang="en-US" sz="1100" dirty="0">
                          <a:effectLst/>
                        </a:rPr>
                        <a:t>Companies, Individuals, and Contacts </a:t>
                      </a:r>
                      <a:endParaRPr lang="en-CA" sz="1100" dirty="0">
                        <a:effectLst/>
                        <a:latin typeface="Calibri" panose="020F0502020204030204" pitchFamily="34" charset="0"/>
                        <a:ea typeface="DengXian"/>
                        <a:cs typeface="Times New Roman" panose="02020603050405020304" pitchFamily="18" charset="0"/>
                      </a:endParaRPr>
                    </a:p>
                  </a:txBody>
                  <a:tcPr marL="68580" marR="68580" marT="0" marB="0" anchor="ctr">
                    <a:solidFill>
                      <a:schemeClr val="bg1">
                        <a:lumMod val="95000"/>
                      </a:schemeClr>
                    </a:solidFill>
                  </a:tcPr>
                </a:tc>
              </a:tr>
              <a:tr h="269875">
                <a:tc>
                  <a:txBody>
                    <a:bodyPr/>
                    <a:lstStyle/>
                    <a:p>
                      <a:pPr>
                        <a:lnSpc>
                          <a:spcPct val="107000"/>
                        </a:lnSpc>
                        <a:spcAft>
                          <a:spcPts val="0"/>
                        </a:spcAft>
                      </a:pPr>
                      <a:r>
                        <a:rPr lang="en-US" sz="1100" dirty="0">
                          <a:solidFill>
                            <a:schemeClr val="tx1"/>
                          </a:solidFill>
                          <a:effectLst/>
                        </a:rPr>
                        <a:t>\Industry		</a:t>
                      </a:r>
                      <a:endParaRPr lang="en-CA" sz="1100" dirty="0">
                        <a:solidFill>
                          <a:schemeClr val="tx1"/>
                        </a:solidFill>
                        <a:effectLst/>
                        <a:latin typeface="Calibri" panose="020F0502020204030204" pitchFamily="34" charset="0"/>
                        <a:ea typeface="DengXian"/>
                        <a:cs typeface="Times New Roman" panose="02020603050405020304" pitchFamily="18" charset="0"/>
                      </a:endParaRPr>
                    </a:p>
                  </a:txBody>
                  <a:tcPr marL="68580" marR="68580" marT="0" marB="0" anchor="ctr">
                    <a:solidFill>
                      <a:schemeClr val="bg1">
                        <a:lumMod val="85000"/>
                      </a:schemeClr>
                    </a:solidFill>
                  </a:tcPr>
                </a:tc>
                <a:tc>
                  <a:txBody>
                    <a:bodyPr/>
                    <a:lstStyle/>
                    <a:p>
                      <a:pPr>
                        <a:lnSpc>
                          <a:spcPct val="107000"/>
                        </a:lnSpc>
                        <a:spcAft>
                          <a:spcPts val="0"/>
                        </a:spcAft>
                      </a:pPr>
                      <a:r>
                        <a:rPr lang="en-US" sz="1100" dirty="0">
                          <a:effectLst/>
                        </a:rPr>
                        <a:t>Companies, Individuals, and Leads</a:t>
                      </a:r>
                      <a:endParaRPr lang="en-CA" sz="1100" dirty="0">
                        <a:effectLst/>
                        <a:latin typeface="Calibri" panose="020F0502020204030204" pitchFamily="34" charset="0"/>
                        <a:ea typeface="DengXian"/>
                        <a:cs typeface="Times New Roman" panose="02020603050405020304" pitchFamily="18" charset="0"/>
                      </a:endParaRPr>
                    </a:p>
                  </a:txBody>
                  <a:tcPr marL="68580" marR="68580" marT="0" marB="0" anchor="ctr">
                    <a:solidFill>
                      <a:schemeClr val="bg1">
                        <a:lumMod val="85000"/>
                      </a:schemeClr>
                    </a:solidFill>
                  </a:tcPr>
                </a:tc>
              </a:tr>
              <a:tr h="269875">
                <a:tc>
                  <a:txBody>
                    <a:bodyPr/>
                    <a:lstStyle/>
                    <a:p>
                      <a:pPr>
                        <a:lnSpc>
                          <a:spcPct val="107000"/>
                        </a:lnSpc>
                        <a:spcAft>
                          <a:spcPts val="0"/>
                        </a:spcAft>
                      </a:pPr>
                      <a:r>
                        <a:rPr lang="en-US" sz="1100" dirty="0">
                          <a:solidFill>
                            <a:schemeClr val="tx1"/>
                          </a:solidFill>
                          <a:effectLst/>
                        </a:rPr>
                        <a:t>\No. of Employees	</a:t>
                      </a:r>
                      <a:endParaRPr lang="en-CA" sz="1100" dirty="0">
                        <a:solidFill>
                          <a:schemeClr val="tx1"/>
                        </a:solidFill>
                        <a:effectLst/>
                        <a:latin typeface="Calibri" panose="020F0502020204030204" pitchFamily="34" charset="0"/>
                        <a:ea typeface="DengXian"/>
                        <a:cs typeface="Times New Roman" panose="02020603050405020304" pitchFamily="18" charset="0"/>
                      </a:endParaRPr>
                    </a:p>
                  </a:txBody>
                  <a:tcPr marL="68580" marR="68580" marT="0" marB="0" anchor="ctr">
                    <a:solidFill>
                      <a:schemeClr val="bg1">
                        <a:lumMod val="95000"/>
                      </a:schemeClr>
                    </a:solidFill>
                  </a:tcPr>
                </a:tc>
                <a:tc>
                  <a:txBody>
                    <a:bodyPr/>
                    <a:lstStyle/>
                    <a:p>
                      <a:pPr>
                        <a:lnSpc>
                          <a:spcPct val="107000"/>
                        </a:lnSpc>
                        <a:spcAft>
                          <a:spcPts val="0"/>
                        </a:spcAft>
                      </a:pPr>
                      <a:r>
                        <a:rPr lang="en-US" sz="1100" dirty="0">
                          <a:effectLst/>
                        </a:rPr>
                        <a:t>Companies, Individuals, and Leads</a:t>
                      </a:r>
                      <a:endParaRPr lang="en-CA" sz="1100" dirty="0">
                        <a:effectLst/>
                        <a:latin typeface="Calibri" panose="020F0502020204030204" pitchFamily="34" charset="0"/>
                        <a:ea typeface="DengXian"/>
                        <a:cs typeface="Times New Roman" panose="02020603050405020304" pitchFamily="18" charset="0"/>
                      </a:endParaRPr>
                    </a:p>
                  </a:txBody>
                  <a:tcPr marL="68580" marR="68580" marT="0" marB="0" anchor="ctr">
                    <a:solidFill>
                      <a:schemeClr val="bg1">
                        <a:lumMod val="95000"/>
                      </a:schemeClr>
                    </a:solidFill>
                  </a:tcPr>
                </a:tc>
              </a:tr>
              <a:tr h="269875">
                <a:tc>
                  <a:txBody>
                    <a:bodyPr/>
                    <a:lstStyle/>
                    <a:p>
                      <a:pPr>
                        <a:lnSpc>
                          <a:spcPct val="107000"/>
                        </a:lnSpc>
                        <a:spcAft>
                          <a:spcPts val="0"/>
                        </a:spcAft>
                      </a:pPr>
                      <a:r>
                        <a:rPr lang="en-US" sz="1100" dirty="0">
                          <a:solidFill>
                            <a:schemeClr val="tx1"/>
                          </a:solidFill>
                          <a:effectLst/>
                        </a:rPr>
                        <a:t>\Customer Interests	</a:t>
                      </a:r>
                      <a:endParaRPr lang="en-CA" sz="1100" dirty="0">
                        <a:solidFill>
                          <a:schemeClr val="tx1"/>
                        </a:solidFill>
                        <a:effectLst/>
                        <a:latin typeface="Calibri" panose="020F0502020204030204" pitchFamily="34" charset="0"/>
                        <a:ea typeface="DengXian"/>
                        <a:cs typeface="Times New Roman" panose="02020603050405020304" pitchFamily="18" charset="0"/>
                      </a:endParaRPr>
                    </a:p>
                  </a:txBody>
                  <a:tcPr marL="68580" marR="68580" marT="0" marB="0" anchor="ctr">
                    <a:solidFill>
                      <a:schemeClr val="bg1">
                        <a:lumMod val="85000"/>
                      </a:schemeClr>
                    </a:solidFill>
                  </a:tcPr>
                </a:tc>
                <a:tc>
                  <a:txBody>
                    <a:bodyPr/>
                    <a:lstStyle/>
                    <a:p>
                      <a:pPr>
                        <a:lnSpc>
                          <a:spcPct val="107000"/>
                        </a:lnSpc>
                        <a:spcAft>
                          <a:spcPts val="0"/>
                        </a:spcAft>
                      </a:pPr>
                      <a:r>
                        <a:rPr lang="en-US" sz="1100" dirty="0">
                          <a:effectLst/>
                        </a:rPr>
                        <a:t>Companies, Individuals, and Contacts </a:t>
                      </a:r>
                      <a:endParaRPr lang="en-CA" sz="1100" dirty="0">
                        <a:effectLst/>
                        <a:latin typeface="Calibri" panose="020F0502020204030204" pitchFamily="34" charset="0"/>
                        <a:ea typeface="DengXian"/>
                        <a:cs typeface="Times New Roman" panose="02020603050405020304" pitchFamily="18" charset="0"/>
                      </a:endParaRPr>
                    </a:p>
                  </a:txBody>
                  <a:tcPr marL="68580" marR="68580" marT="0" marB="0" anchor="ctr">
                    <a:solidFill>
                      <a:schemeClr val="bg1">
                        <a:lumMod val="85000"/>
                      </a:schemeClr>
                    </a:solidFill>
                  </a:tcPr>
                </a:tc>
              </a:tr>
              <a:tr h="269875">
                <a:tc>
                  <a:txBody>
                    <a:bodyPr/>
                    <a:lstStyle/>
                    <a:p>
                      <a:pPr>
                        <a:lnSpc>
                          <a:spcPct val="107000"/>
                        </a:lnSpc>
                        <a:spcAft>
                          <a:spcPts val="0"/>
                        </a:spcAft>
                      </a:pPr>
                      <a:r>
                        <a:rPr lang="en-US" sz="1100" dirty="0">
                          <a:solidFill>
                            <a:schemeClr val="tx1"/>
                          </a:solidFill>
                          <a:effectLst/>
                        </a:rPr>
                        <a:t>\Partner Interests	</a:t>
                      </a:r>
                      <a:endParaRPr lang="en-CA" sz="1100" dirty="0">
                        <a:solidFill>
                          <a:schemeClr val="tx1"/>
                        </a:solidFill>
                        <a:effectLst/>
                        <a:latin typeface="Calibri" panose="020F0502020204030204" pitchFamily="34" charset="0"/>
                        <a:ea typeface="DengXian"/>
                        <a:cs typeface="Times New Roman" panose="02020603050405020304" pitchFamily="18" charset="0"/>
                      </a:endParaRPr>
                    </a:p>
                  </a:txBody>
                  <a:tcPr marL="68580" marR="68580" marT="0" marB="0" anchor="ctr">
                    <a:solidFill>
                      <a:schemeClr val="bg1">
                        <a:lumMod val="95000"/>
                      </a:schemeClr>
                    </a:solidFill>
                  </a:tcPr>
                </a:tc>
                <a:tc>
                  <a:txBody>
                    <a:bodyPr/>
                    <a:lstStyle/>
                    <a:p>
                      <a:pPr>
                        <a:lnSpc>
                          <a:spcPct val="107000"/>
                        </a:lnSpc>
                        <a:spcAft>
                          <a:spcPts val="0"/>
                        </a:spcAft>
                      </a:pPr>
                      <a:r>
                        <a:rPr lang="en-US" sz="1100" dirty="0">
                          <a:effectLst/>
                        </a:rPr>
                        <a:t>Companies, Individuals, and Contacts </a:t>
                      </a:r>
                      <a:endParaRPr lang="en-CA" sz="1100" dirty="0">
                        <a:effectLst/>
                        <a:latin typeface="Calibri" panose="020F0502020204030204" pitchFamily="34" charset="0"/>
                        <a:ea typeface="DengXian"/>
                        <a:cs typeface="Times New Roman" panose="02020603050405020304" pitchFamily="18" charset="0"/>
                      </a:endParaRPr>
                    </a:p>
                  </a:txBody>
                  <a:tcPr marL="68580" marR="68580" marT="0" marB="0" anchor="ctr">
                    <a:solidFill>
                      <a:schemeClr val="bg1">
                        <a:lumMod val="95000"/>
                      </a:schemeClr>
                    </a:solidFill>
                  </a:tcPr>
                </a:tc>
              </a:tr>
            </a:tbl>
          </a:graphicData>
        </a:graphic>
      </p:graphicFrame>
      <p:sp>
        <p:nvSpPr>
          <p:cNvPr id="7" name="Content Placeholder 2"/>
          <p:cNvSpPr txBox="1">
            <a:spLocks/>
          </p:cNvSpPr>
          <p:nvPr/>
        </p:nvSpPr>
        <p:spPr>
          <a:xfrm>
            <a:off x="371475" y="4040719"/>
            <a:ext cx="4319588" cy="2179643"/>
          </a:xfrm>
          <a:prstGeom prst="rect">
            <a:avLst/>
          </a:prstGeom>
        </p:spPr>
        <p:txBody>
          <a:bodyPr vert="horz" lIns="91440" tIns="45720" rIns="91440" bIns="45720" rtlCol="0">
            <a:normAutofit/>
          </a:bodyPr>
          <a:lstStyle>
            <a:lvl1pPr marL="408600" indent="-408600" algn="l" defTabSz="914400" rtl="0" eaLnBrk="1" latinLnBrk="0" hangingPunct="1">
              <a:lnSpc>
                <a:spcPct val="90000"/>
              </a:lnSpc>
              <a:spcBef>
                <a:spcPts val="1000"/>
              </a:spcBef>
              <a:buFontTx/>
              <a:buBlip>
                <a:blip r:embed="rId2"/>
              </a:buBlip>
              <a:defRPr sz="2400" kern="1200">
                <a:solidFill>
                  <a:schemeClr val="tx2"/>
                </a:solidFill>
                <a:latin typeface="+mn-lt"/>
                <a:ea typeface="+mn-ea"/>
                <a:cs typeface="+mn-cs"/>
              </a:defRPr>
            </a:lvl1pPr>
            <a:lvl2pPr marL="829800" indent="-372600" algn="l" defTabSz="914400" rtl="0" eaLnBrk="1" latinLnBrk="0" hangingPunct="1">
              <a:lnSpc>
                <a:spcPct val="90000"/>
              </a:lnSpc>
              <a:spcBef>
                <a:spcPts val="500"/>
              </a:spcBef>
              <a:buFont typeface="Wingdings" pitchFamily="2" charset="2"/>
              <a:buChar char="§"/>
              <a:defRPr sz="1800" b="0" kern="1200">
                <a:solidFill>
                  <a:schemeClr val="tx2"/>
                </a:solidFill>
                <a:latin typeface="+mn-lt"/>
                <a:ea typeface="+mn-ea"/>
                <a:cs typeface="+mn-cs"/>
              </a:defRPr>
            </a:lvl2pPr>
            <a:lvl3pPr marL="1215000" indent="-300600" algn="l" defTabSz="914400" rtl="0" eaLnBrk="1" latinLnBrk="0" hangingPunct="1">
              <a:lnSpc>
                <a:spcPct val="90000"/>
              </a:lnSpc>
              <a:spcBef>
                <a:spcPts val="500"/>
              </a:spcBef>
              <a:buFont typeface="Wingdings" pitchFamily="2" charset="2"/>
              <a:buChar char="§"/>
              <a:defRPr sz="1400" kern="1200">
                <a:solidFill>
                  <a:schemeClr val="tx2"/>
                </a:solidFill>
                <a:latin typeface="+mn-lt"/>
                <a:ea typeface="+mn-ea"/>
                <a:cs typeface="+mn-cs"/>
              </a:defRPr>
            </a:lvl3pPr>
            <a:lvl4pPr marL="1672200" indent="-300600" algn="l" defTabSz="914400" rtl="0" eaLnBrk="1" latinLnBrk="0" hangingPunct="1">
              <a:lnSpc>
                <a:spcPct val="90000"/>
              </a:lnSpc>
              <a:spcBef>
                <a:spcPts val="500"/>
              </a:spcBef>
              <a:buFont typeface="Wingdings" pitchFamily="2" charset="2"/>
              <a:buChar char="§"/>
              <a:defRPr sz="1400" kern="1200">
                <a:solidFill>
                  <a:schemeClr val="tx2"/>
                </a:solidFill>
                <a:latin typeface="+mn-lt"/>
                <a:ea typeface="+mn-ea"/>
                <a:cs typeface="+mn-cs"/>
              </a:defRPr>
            </a:lvl4pPr>
            <a:lvl5pPr marL="2129400" indent="-300600" algn="l" defTabSz="914400" rtl="0" eaLnBrk="1" latinLnBrk="0" hangingPunct="1">
              <a:lnSpc>
                <a:spcPct val="90000"/>
              </a:lnSpc>
              <a:spcBef>
                <a:spcPts val="500"/>
              </a:spcBef>
              <a:buFont typeface="Wingdings" pitchFamily="2" charset="2"/>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pPr>
            <a:r>
              <a:rPr lang="en-CA" sz="1100" dirty="0">
                <a:solidFill>
                  <a:schemeClr val="tx1"/>
                </a:solidFill>
              </a:rPr>
              <a:t>Since these are the system generated fields, some of the settings that will affect the whole system are disabled. This is to prevent the users making changes that will affect the built-in functions.</a:t>
            </a:r>
          </a:p>
          <a:p>
            <a:pPr marL="177800" indent="-177800">
              <a:lnSpc>
                <a:spcPct val="110000"/>
              </a:lnSpc>
              <a:spcBef>
                <a:spcPts val="0"/>
              </a:spcBef>
              <a:buFont typeface="Arial" panose="020B0604020202020204" pitchFamily="34" charset="0"/>
              <a:buChar char="•"/>
            </a:pPr>
            <a:r>
              <a:rPr lang="en-CA" sz="1100" dirty="0" smtClean="0">
                <a:solidFill>
                  <a:schemeClr val="tx1"/>
                </a:solidFill>
              </a:rPr>
              <a:t>The entry types specified by the system are checked and disabled. For example, in the Industry field, checkboxes for Companies, Individuals and Leads are checked and disabled. The entry types displayed in the table above are checked and disabled in the fields.</a:t>
            </a:r>
          </a:p>
          <a:p>
            <a:pPr marL="177800" indent="-177800">
              <a:lnSpc>
                <a:spcPct val="110000"/>
              </a:lnSpc>
              <a:spcBef>
                <a:spcPts val="0"/>
              </a:spcBef>
              <a:buFont typeface="Arial" panose="020B0604020202020204" pitchFamily="34" charset="0"/>
              <a:buChar char="•"/>
            </a:pPr>
            <a:r>
              <a:rPr lang="en-CA" sz="1100" dirty="0" smtClean="0">
                <a:solidFill>
                  <a:schemeClr val="tx1"/>
                </a:solidFill>
              </a:rPr>
              <a:t>“Set to hidden” option is enabled. Other attributes are disabled. </a:t>
            </a:r>
          </a:p>
          <a:p>
            <a:pPr marL="177800" indent="-177800">
              <a:lnSpc>
                <a:spcPct val="110000"/>
              </a:lnSpc>
              <a:spcBef>
                <a:spcPts val="0"/>
              </a:spcBef>
              <a:buFont typeface="Arial" panose="020B0604020202020204" pitchFamily="34" charset="0"/>
              <a:buChar char="•"/>
            </a:pPr>
            <a:r>
              <a:rPr lang="en-CA" sz="1100" dirty="0" smtClean="0">
                <a:solidFill>
                  <a:schemeClr val="tx1"/>
                </a:solidFill>
              </a:rPr>
              <a:t>All fields in Access Rights and Creation Details sections are disabled.</a:t>
            </a:r>
            <a:endParaRPr lang="en-US" sz="1100" dirty="0" smtClean="0">
              <a:solidFill>
                <a:schemeClr val="tx1"/>
              </a:solidFill>
            </a:endParaRPr>
          </a:p>
        </p:txBody>
      </p:sp>
      <p:pic>
        <p:nvPicPr>
          <p:cNvPr id="2" name="Picture 1"/>
          <p:cNvPicPr>
            <a:picLocks noChangeAspect="1"/>
          </p:cNvPicPr>
          <p:nvPr/>
        </p:nvPicPr>
        <p:blipFill>
          <a:blip r:embed="rId3"/>
          <a:stretch>
            <a:fillRect/>
          </a:stretch>
        </p:blipFill>
        <p:spPr>
          <a:xfrm>
            <a:off x="7504641" y="1376363"/>
            <a:ext cx="3960000" cy="5330769"/>
          </a:xfrm>
          <a:prstGeom prst="rect">
            <a:avLst/>
          </a:prstGeom>
          <a:ln>
            <a:noFill/>
          </a:ln>
          <a:effectLst>
            <a:outerShdw blurRad="292100" dist="139700" dir="2700000" algn="tl" rotWithShape="0">
              <a:srgbClr val="333333">
                <a:alpha val="65000"/>
              </a:srgbClr>
            </a:outerShdw>
          </a:effectLst>
        </p:spPr>
      </p:pic>
      <p:sp>
        <p:nvSpPr>
          <p:cNvPr id="8" name="TextBox 7"/>
          <p:cNvSpPr txBox="1"/>
          <p:nvPr/>
        </p:nvSpPr>
        <p:spPr>
          <a:xfrm>
            <a:off x="10164763" y="2105833"/>
            <a:ext cx="1655762" cy="50783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900" dirty="0" smtClean="0"/>
              <a:t>The entry types selected by the system are checked and disabled.</a:t>
            </a:r>
            <a:endParaRPr lang="en-US" sz="900" dirty="0"/>
          </a:p>
        </p:txBody>
      </p:sp>
    </p:spTree>
    <p:extLst>
      <p:ext uri="{BB962C8B-B14F-4D97-AF65-F5344CB8AC3E}">
        <p14:creationId xmlns:p14="http://schemas.microsoft.com/office/powerpoint/2010/main" val="254602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71475" y="364068"/>
            <a:ext cx="6393392" cy="1012296"/>
          </a:xfrm>
        </p:spPr>
        <p:txBody>
          <a:bodyPr>
            <a:normAutofit fontScale="90000"/>
          </a:bodyPr>
          <a:lstStyle/>
          <a:p>
            <a:pPr>
              <a:lnSpc>
                <a:spcPct val="100000"/>
              </a:lnSpc>
            </a:pPr>
            <a:r>
              <a:rPr lang="en-US" dirty="0" smtClean="0"/>
              <a:t>Email URLs for Native </a:t>
            </a:r>
            <a:br>
              <a:rPr lang="en-US" dirty="0" smtClean="0"/>
            </a:br>
            <a:r>
              <a:rPr lang="en-US" dirty="0" smtClean="0"/>
              <a:t>Mobile Apps</a:t>
            </a:r>
            <a:endParaRPr lang="en-CA" dirty="0"/>
          </a:p>
        </p:txBody>
      </p:sp>
      <p:sp>
        <p:nvSpPr>
          <p:cNvPr id="3" name="Content Placeholder 2"/>
          <p:cNvSpPr>
            <a:spLocks noGrp="1"/>
          </p:cNvSpPr>
          <p:nvPr>
            <p:ph sz="half" idx="1"/>
          </p:nvPr>
        </p:nvSpPr>
        <p:spPr>
          <a:xfrm>
            <a:off x="371475" y="1376363"/>
            <a:ext cx="4319588" cy="1256770"/>
          </a:xfrm>
        </p:spPr>
        <p:txBody>
          <a:bodyPr>
            <a:normAutofit/>
          </a:bodyPr>
          <a:lstStyle/>
          <a:p>
            <a:pPr marL="0" indent="0">
              <a:lnSpc>
                <a:spcPct val="100000"/>
              </a:lnSpc>
              <a:spcBef>
                <a:spcPts val="0"/>
              </a:spcBef>
              <a:buNone/>
            </a:pPr>
            <a:r>
              <a:rPr lang="en-US" sz="1100" dirty="0">
                <a:solidFill>
                  <a:schemeClr val="tx1"/>
                </a:solidFill>
              </a:rPr>
              <a:t>You can now email the URLs for installing the native mobile apps to you device. The URLs will direct you to the Google Play or Apple Store to download the respective apps. You can send the URLs to your device from User Profile menu or Administration &gt; Desktop and Mobile Setup screen.</a:t>
            </a:r>
            <a:endParaRPr lang="en-CA" sz="1100" dirty="0">
              <a:solidFill>
                <a:schemeClr val="tx1"/>
              </a:solidFill>
            </a:endParaRPr>
          </a:p>
          <a:p>
            <a:pPr marL="0" indent="0">
              <a:lnSpc>
                <a:spcPct val="100000"/>
              </a:lnSpc>
              <a:spcBef>
                <a:spcPts val="0"/>
              </a:spcBef>
              <a:buNone/>
            </a:pPr>
            <a:endParaRPr lang="en-US" sz="1100" dirty="0" smtClean="0"/>
          </a:p>
          <a:p>
            <a:pPr marL="0" indent="0">
              <a:lnSpc>
                <a:spcPct val="100000"/>
              </a:lnSpc>
              <a:spcBef>
                <a:spcPts val="0"/>
              </a:spcBef>
              <a:buNone/>
            </a:pPr>
            <a:endParaRPr lang="en-CA" sz="1100" dirty="0"/>
          </a:p>
          <a:p>
            <a:pPr marL="0" indent="0">
              <a:lnSpc>
                <a:spcPct val="100000"/>
              </a:lnSpc>
              <a:spcBef>
                <a:spcPts val="0"/>
              </a:spcBef>
              <a:buNone/>
            </a:pPr>
            <a:endParaRPr lang="en-US" sz="1100" dirty="0" smtClean="0"/>
          </a:p>
          <a:p>
            <a:pPr marL="0" indent="0">
              <a:lnSpc>
                <a:spcPct val="100000"/>
              </a:lnSpc>
              <a:spcBef>
                <a:spcPts val="0"/>
              </a:spcBef>
              <a:buNone/>
            </a:pPr>
            <a:endParaRPr lang="en-US" sz="1100" dirty="0" smtClean="0"/>
          </a:p>
          <a:p>
            <a:pPr marL="0" indent="0">
              <a:lnSpc>
                <a:spcPct val="100000"/>
              </a:lnSpc>
              <a:spcBef>
                <a:spcPts val="0"/>
              </a:spcBef>
              <a:buNone/>
            </a:pPr>
            <a:endParaRPr lang="en-US" sz="1100" dirty="0"/>
          </a:p>
          <a:p>
            <a:pPr marL="0" indent="0">
              <a:lnSpc>
                <a:spcPct val="100000"/>
              </a:lnSpc>
              <a:spcBef>
                <a:spcPts val="0"/>
              </a:spcBef>
              <a:buNone/>
            </a:pPr>
            <a:endParaRPr lang="en-CA" sz="1100" dirty="0"/>
          </a:p>
        </p:txBody>
      </p:sp>
      <p:sp>
        <p:nvSpPr>
          <p:cNvPr id="6" name="Title 1"/>
          <p:cNvSpPr txBox="1">
            <a:spLocks/>
          </p:cNvSpPr>
          <p:nvPr/>
        </p:nvSpPr>
        <p:spPr>
          <a:xfrm>
            <a:off x="371475" y="3276159"/>
            <a:ext cx="5208058" cy="1012296"/>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3200" kern="1200">
                <a:solidFill>
                  <a:schemeClr val="accent2"/>
                </a:solidFill>
                <a:latin typeface="+mj-lt"/>
                <a:ea typeface="+mj-ea"/>
                <a:cs typeface="+mj-cs"/>
              </a:defRPr>
            </a:lvl1pPr>
          </a:lstStyle>
          <a:p>
            <a:pPr>
              <a:lnSpc>
                <a:spcPct val="100000"/>
              </a:lnSpc>
            </a:pPr>
            <a:r>
              <a:rPr lang="en-US" dirty="0" smtClean="0"/>
              <a:t>New Version of Outlook </a:t>
            </a:r>
            <a:br>
              <a:rPr lang="en-US" dirty="0" smtClean="0"/>
            </a:br>
            <a:r>
              <a:rPr lang="en-US" dirty="0" smtClean="0"/>
              <a:t>Add-in</a:t>
            </a:r>
            <a:endParaRPr lang="en-CA" dirty="0"/>
          </a:p>
        </p:txBody>
      </p:sp>
      <p:pic>
        <p:nvPicPr>
          <p:cNvPr id="2" name="Picture 1"/>
          <p:cNvPicPr>
            <a:picLocks noChangeAspect="1"/>
          </p:cNvPicPr>
          <p:nvPr/>
        </p:nvPicPr>
        <p:blipFill>
          <a:blip r:embed="rId2"/>
          <a:stretch>
            <a:fillRect/>
          </a:stretch>
        </p:blipFill>
        <p:spPr>
          <a:xfrm>
            <a:off x="8096865" y="4004115"/>
            <a:ext cx="3240000" cy="2562404"/>
          </a:xfrm>
          <a:prstGeom prst="rect">
            <a:avLst/>
          </a:prstGeom>
          <a:ln>
            <a:noFill/>
          </a:ln>
          <a:effectLst>
            <a:outerShdw blurRad="292100" dist="139700" dir="2700000" algn="tl" rotWithShape="0">
              <a:srgbClr val="333333">
                <a:alpha val="65000"/>
              </a:srgbClr>
            </a:outerShdw>
          </a:effectLst>
        </p:spPr>
      </p:pic>
      <p:sp>
        <p:nvSpPr>
          <p:cNvPr id="7" name="Content Placeholder 2"/>
          <p:cNvSpPr txBox="1">
            <a:spLocks/>
          </p:cNvSpPr>
          <p:nvPr/>
        </p:nvSpPr>
        <p:spPr>
          <a:xfrm>
            <a:off x="371475" y="4254587"/>
            <a:ext cx="4319588" cy="1256770"/>
          </a:xfrm>
          <a:prstGeom prst="rect">
            <a:avLst/>
          </a:prstGeom>
        </p:spPr>
        <p:txBody>
          <a:bodyPr vert="horz" lIns="91440" tIns="45720" rIns="91440" bIns="45720" rtlCol="0">
            <a:normAutofit/>
          </a:bodyPr>
          <a:lstStyle>
            <a:lvl1pPr marL="408600" indent="-408600" algn="l" defTabSz="914400" rtl="0" eaLnBrk="1" latinLnBrk="0" hangingPunct="1">
              <a:lnSpc>
                <a:spcPct val="90000"/>
              </a:lnSpc>
              <a:spcBef>
                <a:spcPts val="1000"/>
              </a:spcBef>
              <a:buFontTx/>
              <a:buBlip>
                <a:blip r:embed="rId3"/>
              </a:buBlip>
              <a:defRPr sz="2400" kern="1200">
                <a:solidFill>
                  <a:schemeClr val="tx2"/>
                </a:solidFill>
                <a:latin typeface="+mn-lt"/>
                <a:ea typeface="+mn-ea"/>
                <a:cs typeface="+mn-cs"/>
              </a:defRPr>
            </a:lvl1pPr>
            <a:lvl2pPr marL="829800" indent="-372600" algn="l" defTabSz="914400" rtl="0" eaLnBrk="1" latinLnBrk="0" hangingPunct="1">
              <a:lnSpc>
                <a:spcPct val="90000"/>
              </a:lnSpc>
              <a:spcBef>
                <a:spcPts val="500"/>
              </a:spcBef>
              <a:buFont typeface="Wingdings" pitchFamily="2" charset="2"/>
              <a:buChar char="§"/>
              <a:defRPr sz="1800" b="0" kern="1200">
                <a:solidFill>
                  <a:schemeClr val="tx2"/>
                </a:solidFill>
                <a:latin typeface="+mn-lt"/>
                <a:ea typeface="+mn-ea"/>
                <a:cs typeface="+mn-cs"/>
              </a:defRPr>
            </a:lvl2pPr>
            <a:lvl3pPr marL="1215000" indent="-300600" algn="l" defTabSz="914400" rtl="0" eaLnBrk="1" latinLnBrk="0" hangingPunct="1">
              <a:lnSpc>
                <a:spcPct val="90000"/>
              </a:lnSpc>
              <a:spcBef>
                <a:spcPts val="500"/>
              </a:spcBef>
              <a:buFont typeface="Wingdings" pitchFamily="2" charset="2"/>
              <a:buChar char="§"/>
              <a:defRPr sz="1400" kern="1200">
                <a:solidFill>
                  <a:schemeClr val="tx2"/>
                </a:solidFill>
                <a:latin typeface="+mn-lt"/>
                <a:ea typeface="+mn-ea"/>
                <a:cs typeface="+mn-cs"/>
              </a:defRPr>
            </a:lvl3pPr>
            <a:lvl4pPr marL="1672200" indent="-300600" algn="l" defTabSz="914400" rtl="0" eaLnBrk="1" latinLnBrk="0" hangingPunct="1">
              <a:lnSpc>
                <a:spcPct val="90000"/>
              </a:lnSpc>
              <a:spcBef>
                <a:spcPts val="500"/>
              </a:spcBef>
              <a:buFont typeface="Wingdings" pitchFamily="2" charset="2"/>
              <a:buChar char="§"/>
              <a:defRPr sz="1400" kern="1200">
                <a:solidFill>
                  <a:schemeClr val="tx2"/>
                </a:solidFill>
                <a:latin typeface="+mn-lt"/>
                <a:ea typeface="+mn-ea"/>
                <a:cs typeface="+mn-cs"/>
              </a:defRPr>
            </a:lvl4pPr>
            <a:lvl5pPr marL="2129400" indent="-300600" algn="l" defTabSz="914400" rtl="0" eaLnBrk="1" latinLnBrk="0" hangingPunct="1">
              <a:lnSpc>
                <a:spcPct val="90000"/>
              </a:lnSpc>
              <a:spcBef>
                <a:spcPts val="500"/>
              </a:spcBef>
              <a:buFont typeface="Wingdings" pitchFamily="2" charset="2"/>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1100" dirty="0">
                <a:solidFill>
                  <a:schemeClr val="tx1"/>
                </a:solidFill>
              </a:rPr>
              <a:t>After upgrading to the new release, you need to install the latest version of the Outlook add-in. The new version allows you to specify a process and select a stage when creating a lead based on an email. It also handles more than 255 characters in task Activity field when syncing tasks.</a:t>
            </a:r>
            <a:endParaRPr lang="en-CA" sz="1100" dirty="0">
              <a:solidFill>
                <a:schemeClr val="tx1"/>
              </a:solidFill>
            </a:endParaRPr>
          </a:p>
          <a:p>
            <a:pPr marL="0" indent="0">
              <a:lnSpc>
                <a:spcPct val="100000"/>
              </a:lnSpc>
              <a:spcBef>
                <a:spcPts val="0"/>
              </a:spcBef>
              <a:buFontTx/>
              <a:buNone/>
            </a:pPr>
            <a:endParaRPr lang="en-US" sz="1100" dirty="0" smtClean="0"/>
          </a:p>
          <a:p>
            <a:pPr marL="0" indent="0">
              <a:lnSpc>
                <a:spcPct val="100000"/>
              </a:lnSpc>
              <a:spcBef>
                <a:spcPts val="0"/>
              </a:spcBef>
              <a:buFontTx/>
              <a:buNone/>
            </a:pPr>
            <a:endParaRPr lang="en-CA" sz="1100" dirty="0" smtClean="0"/>
          </a:p>
          <a:p>
            <a:pPr marL="0" indent="0">
              <a:lnSpc>
                <a:spcPct val="100000"/>
              </a:lnSpc>
              <a:spcBef>
                <a:spcPts val="0"/>
              </a:spcBef>
              <a:buFontTx/>
              <a:buNone/>
            </a:pPr>
            <a:endParaRPr lang="en-US" sz="1100" dirty="0" smtClean="0"/>
          </a:p>
          <a:p>
            <a:pPr marL="0" indent="0">
              <a:lnSpc>
                <a:spcPct val="100000"/>
              </a:lnSpc>
              <a:spcBef>
                <a:spcPts val="0"/>
              </a:spcBef>
              <a:buFontTx/>
              <a:buNone/>
            </a:pPr>
            <a:endParaRPr lang="en-US" sz="1100" dirty="0" smtClean="0"/>
          </a:p>
          <a:p>
            <a:pPr marL="0" indent="0">
              <a:lnSpc>
                <a:spcPct val="100000"/>
              </a:lnSpc>
              <a:spcBef>
                <a:spcPts val="0"/>
              </a:spcBef>
              <a:buFontTx/>
              <a:buNone/>
            </a:pPr>
            <a:endParaRPr lang="en-US" sz="1100" dirty="0" smtClean="0"/>
          </a:p>
          <a:p>
            <a:pPr marL="0" indent="0">
              <a:lnSpc>
                <a:spcPct val="100000"/>
              </a:lnSpc>
              <a:spcBef>
                <a:spcPts val="0"/>
              </a:spcBef>
              <a:buFontTx/>
              <a:buNone/>
            </a:pPr>
            <a:endParaRPr lang="en-CA" sz="1100" dirty="0"/>
          </a:p>
        </p:txBody>
      </p:sp>
      <p:pic>
        <p:nvPicPr>
          <p:cNvPr id="8" name="Picture 7"/>
          <p:cNvPicPr>
            <a:picLocks noChangeAspect="1"/>
          </p:cNvPicPr>
          <p:nvPr/>
        </p:nvPicPr>
        <p:blipFill>
          <a:blip r:embed="rId4"/>
          <a:stretch>
            <a:fillRect/>
          </a:stretch>
        </p:blipFill>
        <p:spPr>
          <a:xfrm>
            <a:off x="8523157" y="368300"/>
            <a:ext cx="2249261" cy="3314700"/>
          </a:xfrm>
          <a:prstGeom prst="rect">
            <a:avLst/>
          </a:prstGeom>
        </p:spPr>
      </p:pic>
    </p:spTree>
    <p:extLst>
      <p:ext uri="{BB962C8B-B14F-4D97-AF65-F5344CB8AC3E}">
        <p14:creationId xmlns:p14="http://schemas.microsoft.com/office/powerpoint/2010/main" val="3353423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870744"/>
            <a:ext cx="12191999" cy="101123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cap="none" baseline="0">
                <a:solidFill>
                  <a:schemeClr val="accent2"/>
                </a:solidFill>
                <a:latin typeface="+mj-lt"/>
                <a:ea typeface="+mj-ea"/>
                <a:cs typeface="+mj-cs"/>
              </a:defRPr>
            </a:lvl1pPr>
          </a:lstStyle>
          <a:p>
            <a:r>
              <a:rPr lang="en-US" dirty="0" smtClean="0"/>
              <a:t>Thank You</a:t>
            </a:r>
            <a:endParaRPr lang="en-CA" dirty="0"/>
          </a:p>
        </p:txBody>
      </p:sp>
    </p:spTree>
    <p:extLst>
      <p:ext uri="{BB962C8B-B14F-4D97-AF65-F5344CB8AC3E}">
        <p14:creationId xmlns:p14="http://schemas.microsoft.com/office/powerpoint/2010/main" val="2988661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88938" y="2706256"/>
            <a:ext cx="4302125" cy="1570185"/>
          </a:xfrm>
          <a:prstGeom prst="rect">
            <a:avLst/>
          </a:prstGeom>
        </p:spPr>
      </p:pic>
      <p:sp>
        <p:nvSpPr>
          <p:cNvPr id="2" name="Title 1"/>
          <p:cNvSpPr>
            <a:spLocks noGrp="1"/>
          </p:cNvSpPr>
          <p:nvPr>
            <p:ph type="title"/>
          </p:nvPr>
        </p:nvSpPr>
        <p:spPr>
          <a:xfrm>
            <a:off x="371475" y="400050"/>
            <a:ext cx="6419850" cy="796925"/>
          </a:xfrm>
        </p:spPr>
        <p:txBody>
          <a:bodyPr/>
          <a:lstStyle/>
          <a:p>
            <a:r>
              <a:rPr lang="en-US" dirty="0" smtClean="0"/>
              <a:t>User-Defined Fields for Leads</a:t>
            </a:r>
            <a:endParaRPr lang="en-CA" dirty="0"/>
          </a:p>
        </p:txBody>
      </p:sp>
      <p:sp>
        <p:nvSpPr>
          <p:cNvPr id="6" name="TextBox 5"/>
          <p:cNvSpPr txBox="1"/>
          <p:nvPr/>
        </p:nvSpPr>
        <p:spPr>
          <a:xfrm>
            <a:off x="371475" y="1379538"/>
            <a:ext cx="4319588" cy="1277273"/>
          </a:xfrm>
          <a:prstGeom prst="rect">
            <a:avLst/>
          </a:prstGeom>
          <a:noFill/>
        </p:spPr>
        <p:txBody>
          <a:bodyPr wrap="square" rtlCol="0">
            <a:spAutoFit/>
          </a:bodyPr>
          <a:lstStyle/>
          <a:p>
            <a:r>
              <a:rPr lang="en-US" sz="1100" dirty="0" smtClean="0"/>
              <a:t>If you used </a:t>
            </a:r>
            <a:r>
              <a:rPr lang="en-US" sz="1100" dirty="0"/>
              <a:t>to </a:t>
            </a:r>
            <a:r>
              <a:rPr lang="en-US" sz="1100" dirty="0" smtClean="0"/>
              <a:t>track </a:t>
            </a:r>
            <a:r>
              <a:rPr lang="en-US" sz="1100" dirty="0"/>
              <a:t>and qualify </a:t>
            </a:r>
            <a:r>
              <a:rPr lang="en-US" sz="1100" dirty="0" smtClean="0"/>
              <a:t>leads in Address Book module, you may have created user-defined fields for that purpose already. Now you would like to switch to the Leads module. You can easily make the existing fields available to leads so you don’t need to re-create them.</a:t>
            </a:r>
          </a:p>
          <a:p>
            <a:endParaRPr lang="en-US" sz="1100" dirty="0"/>
          </a:p>
          <a:p>
            <a:r>
              <a:rPr lang="en-US" sz="1100" dirty="0" smtClean="0"/>
              <a:t>Go to </a:t>
            </a:r>
            <a:r>
              <a:rPr lang="en-US" sz="1100" b="1" dirty="0" smtClean="0"/>
              <a:t>Icon Bar &gt; Administration &gt; Set Up User-Defined Fields</a:t>
            </a:r>
            <a:r>
              <a:rPr lang="en-US" sz="1100" dirty="0" smtClean="0"/>
              <a:t>. </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5195" y="1338733"/>
            <a:ext cx="7020000" cy="4462027"/>
          </a:xfrm>
          <a:prstGeom prst="rect">
            <a:avLst/>
          </a:prstGeom>
          <a:ln>
            <a:noFill/>
          </a:ln>
          <a:effectLst>
            <a:outerShdw blurRad="292100" dist="139700" dir="2700000" algn="tl" rotWithShape="0">
              <a:srgbClr val="333333">
                <a:alpha val="65000"/>
              </a:srgbClr>
            </a:outerShdw>
          </a:effectLst>
        </p:spPr>
      </p:pic>
      <p:sp>
        <p:nvSpPr>
          <p:cNvPr id="13" name="TextBox 12"/>
          <p:cNvSpPr txBox="1"/>
          <p:nvPr/>
        </p:nvSpPr>
        <p:spPr>
          <a:xfrm>
            <a:off x="8779933" y="4631425"/>
            <a:ext cx="1444417" cy="64633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900" dirty="0" smtClean="0"/>
              <a:t>Applies </a:t>
            </a:r>
            <a:r>
              <a:rPr lang="en-US" sz="900" dirty="0"/>
              <a:t>To </a:t>
            </a:r>
            <a:r>
              <a:rPr lang="en-US" sz="900" dirty="0" smtClean="0"/>
              <a:t>is a new column which shows </a:t>
            </a:r>
            <a:r>
              <a:rPr lang="en-US" sz="900" dirty="0"/>
              <a:t>the </a:t>
            </a:r>
            <a:r>
              <a:rPr lang="en-US" sz="900" dirty="0" smtClean="0"/>
              <a:t>entry </a:t>
            </a:r>
            <a:r>
              <a:rPr lang="en-US" sz="900" dirty="0"/>
              <a:t>types assigned to </a:t>
            </a:r>
            <a:r>
              <a:rPr lang="en-US" sz="900" dirty="0" smtClean="0"/>
              <a:t>each field. </a:t>
            </a:r>
            <a:endParaRPr lang="en-US" sz="900" dirty="0"/>
          </a:p>
        </p:txBody>
      </p:sp>
      <p:sp>
        <p:nvSpPr>
          <p:cNvPr id="7" name="TextBox 6"/>
          <p:cNvSpPr txBox="1"/>
          <p:nvPr/>
        </p:nvSpPr>
        <p:spPr>
          <a:xfrm>
            <a:off x="371475" y="4569871"/>
            <a:ext cx="4319588" cy="1785104"/>
          </a:xfrm>
          <a:prstGeom prst="rect">
            <a:avLst/>
          </a:prstGeom>
          <a:noFill/>
        </p:spPr>
        <p:txBody>
          <a:bodyPr wrap="square" rtlCol="0">
            <a:spAutoFit/>
          </a:bodyPr>
          <a:lstStyle/>
          <a:p>
            <a:r>
              <a:rPr lang="en-US" sz="1100" dirty="0" smtClean="0"/>
              <a:t>In </a:t>
            </a:r>
            <a:r>
              <a:rPr lang="en-US" sz="1100" b="1" dirty="0" smtClean="0"/>
              <a:t>Set Up User-Defined Fields</a:t>
            </a:r>
            <a:r>
              <a:rPr lang="en-US" sz="1100" dirty="0" smtClean="0"/>
              <a:t> dialog, you will notice that the Address Book tab has been renamed to </a:t>
            </a:r>
            <a:r>
              <a:rPr lang="en-US" sz="1100" b="1" dirty="0" smtClean="0"/>
              <a:t>Address Book / Leads</a:t>
            </a:r>
            <a:r>
              <a:rPr lang="en-US" sz="1100" dirty="0" smtClean="0"/>
              <a:t>. In this tab, you can make the existing fields available to leads or create new fields only for leads.</a:t>
            </a:r>
          </a:p>
          <a:p>
            <a:endParaRPr lang="en-US" sz="1100" dirty="0"/>
          </a:p>
          <a:p>
            <a:r>
              <a:rPr lang="en-US" sz="1100" b="1" dirty="0" smtClean="0">
                <a:solidFill>
                  <a:schemeClr val="accent2"/>
                </a:solidFill>
              </a:rPr>
              <a:t>Note</a:t>
            </a:r>
          </a:p>
          <a:p>
            <a:r>
              <a:rPr lang="en-US" sz="1100" dirty="0"/>
              <a:t>The supported field types for leads include: </a:t>
            </a:r>
            <a:r>
              <a:rPr lang="en-US" sz="1100" dirty="0" smtClean="0"/>
              <a:t>alphanumeric</a:t>
            </a:r>
            <a:r>
              <a:rPr lang="en-US" sz="1100" dirty="0"/>
              <a:t>, n</a:t>
            </a:r>
            <a:r>
              <a:rPr lang="en-US" sz="1100" dirty="0" smtClean="0"/>
              <a:t>umeric</a:t>
            </a:r>
            <a:r>
              <a:rPr lang="en-US" sz="1100" dirty="0"/>
              <a:t>, </a:t>
            </a:r>
            <a:r>
              <a:rPr lang="en-US" sz="1100" dirty="0" smtClean="0"/>
              <a:t>date</a:t>
            </a:r>
            <a:r>
              <a:rPr lang="en-US" sz="1100" dirty="0"/>
              <a:t>, and </a:t>
            </a:r>
            <a:r>
              <a:rPr lang="en-US" sz="1100" dirty="0" smtClean="0"/>
              <a:t>table</a:t>
            </a:r>
            <a:r>
              <a:rPr lang="en-US" sz="1100" dirty="0"/>
              <a:t>. Duration, </a:t>
            </a:r>
            <a:r>
              <a:rPr lang="en-US" sz="1100" dirty="0" smtClean="0"/>
              <a:t>formula </a:t>
            </a:r>
            <a:r>
              <a:rPr lang="en-US" sz="1100" dirty="0"/>
              <a:t>and </a:t>
            </a:r>
            <a:r>
              <a:rPr lang="en-US" sz="1100" dirty="0" smtClean="0"/>
              <a:t>yes/no </a:t>
            </a:r>
            <a:r>
              <a:rPr lang="en-US" sz="1100" dirty="0"/>
              <a:t>types are not supported in this release.</a:t>
            </a:r>
            <a:endParaRPr lang="en-CA" sz="1100" dirty="0"/>
          </a:p>
          <a:p>
            <a:endParaRPr lang="en-US" sz="1100" dirty="0" smtClean="0"/>
          </a:p>
        </p:txBody>
      </p:sp>
      <p:sp>
        <p:nvSpPr>
          <p:cNvPr id="10" name="TextBox 9"/>
          <p:cNvSpPr txBox="1"/>
          <p:nvPr/>
        </p:nvSpPr>
        <p:spPr>
          <a:xfrm>
            <a:off x="4691129" y="1247777"/>
            <a:ext cx="1946734"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900" dirty="0" smtClean="0"/>
              <a:t>Address Book tab has been changed to Address Book / Leads.</a:t>
            </a:r>
            <a:endParaRPr lang="en-US" sz="900" dirty="0"/>
          </a:p>
        </p:txBody>
      </p:sp>
      <p:cxnSp>
        <p:nvCxnSpPr>
          <p:cNvPr id="11" name="Straight Arrow Connector 10"/>
          <p:cNvCxnSpPr/>
          <p:nvPr/>
        </p:nvCxnSpPr>
        <p:spPr>
          <a:xfrm>
            <a:off x="5664200" y="1625576"/>
            <a:ext cx="0" cy="4264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7636933" y="6019800"/>
            <a:ext cx="3674534" cy="430887"/>
          </a:xfrm>
          <a:prstGeom prst="rect">
            <a:avLst/>
          </a:prstGeom>
          <a:noFill/>
        </p:spPr>
        <p:txBody>
          <a:bodyPr wrap="square" rtlCol="0">
            <a:spAutoFit/>
          </a:bodyPr>
          <a:lstStyle/>
          <a:p>
            <a:r>
              <a:rPr lang="en-US" sz="1100" b="1" dirty="0" smtClean="0">
                <a:solidFill>
                  <a:schemeClr val="bg1"/>
                </a:solidFill>
              </a:rPr>
              <a:t>The User-Defined Fields section in Administrator module has been removed in this release. </a:t>
            </a:r>
            <a:endParaRPr lang="en-CA" sz="1100" b="1" dirty="0">
              <a:solidFill>
                <a:schemeClr val="bg1"/>
              </a:solidFill>
            </a:endParaRPr>
          </a:p>
        </p:txBody>
      </p:sp>
    </p:spTree>
    <p:extLst>
      <p:ext uri="{BB962C8B-B14F-4D97-AF65-F5344CB8AC3E}">
        <p14:creationId xmlns:p14="http://schemas.microsoft.com/office/powerpoint/2010/main" val="2607994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14379" y="728924"/>
            <a:ext cx="4320000" cy="5580000"/>
          </a:xfrm>
          <a:prstGeom prst="rect">
            <a:avLst/>
          </a:prstGeom>
        </p:spPr>
      </p:pic>
      <p:sp>
        <p:nvSpPr>
          <p:cNvPr id="2" name="Title 1"/>
          <p:cNvSpPr>
            <a:spLocks noGrp="1"/>
          </p:cNvSpPr>
          <p:nvPr>
            <p:ph type="title"/>
          </p:nvPr>
        </p:nvSpPr>
        <p:spPr>
          <a:xfrm>
            <a:off x="371475" y="368300"/>
            <a:ext cx="4319589" cy="828675"/>
          </a:xfrm>
        </p:spPr>
        <p:txBody>
          <a:bodyPr anchor="t" anchorCtr="0">
            <a:normAutofit/>
          </a:bodyPr>
          <a:lstStyle/>
          <a:p>
            <a:pPr>
              <a:lnSpc>
                <a:spcPct val="100000"/>
              </a:lnSpc>
              <a:spcBef>
                <a:spcPts val="0"/>
              </a:spcBef>
            </a:pPr>
            <a:r>
              <a:rPr lang="en-US" sz="2400" dirty="0" smtClean="0">
                <a:solidFill>
                  <a:schemeClr val="tx1">
                    <a:lumMod val="50000"/>
                    <a:lumOff val="50000"/>
                  </a:schemeClr>
                </a:solidFill>
              </a:rPr>
              <a:t>Make an existing Address Book field available to leads</a:t>
            </a:r>
            <a:endParaRPr lang="en-CA" sz="1200" dirty="0">
              <a:solidFill>
                <a:schemeClr val="tx1"/>
              </a:solidFill>
              <a:latin typeface="+mn-lt"/>
            </a:endParaRPr>
          </a:p>
        </p:txBody>
      </p:sp>
      <p:cxnSp>
        <p:nvCxnSpPr>
          <p:cNvPr id="8" name="Straight Arrow Connector 7"/>
          <p:cNvCxnSpPr/>
          <p:nvPr/>
        </p:nvCxnSpPr>
        <p:spPr>
          <a:xfrm flipV="1">
            <a:off x="10930463" y="2379131"/>
            <a:ext cx="0" cy="1750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0423309" y="2554139"/>
            <a:ext cx="1395305" cy="50783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900" dirty="0" smtClean="0"/>
              <a:t>Check this checkbox to make the field available to leads.</a:t>
            </a:r>
            <a:endParaRPr lang="en-US" sz="900" dirty="0"/>
          </a:p>
        </p:txBody>
      </p:sp>
      <p:sp>
        <p:nvSpPr>
          <p:cNvPr id="7" name="Title 1"/>
          <p:cNvSpPr txBox="1">
            <a:spLocks/>
          </p:cNvSpPr>
          <p:nvPr/>
        </p:nvSpPr>
        <p:spPr>
          <a:xfrm>
            <a:off x="371476" y="1388006"/>
            <a:ext cx="4319588" cy="4824942"/>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3200" kern="1200">
                <a:solidFill>
                  <a:schemeClr val="accent2"/>
                </a:solidFill>
                <a:latin typeface="+mj-lt"/>
                <a:ea typeface="+mj-ea"/>
                <a:cs typeface="+mj-cs"/>
              </a:defRPr>
            </a:lvl1pPr>
          </a:lstStyle>
          <a:p>
            <a:r>
              <a:rPr lang="en-US" sz="1100" dirty="0" smtClean="0">
                <a:solidFill>
                  <a:schemeClr val="tx1"/>
                </a:solidFill>
              </a:rPr>
              <a:t>Open an existing Address Book field that you would like to share with leads, check the checkbox for </a:t>
            </a:r>
            <a:r>
              <a:rPr lang="en-US" sz="1100" b="1" dirty="0" smtClean="0">
                <a:solidFill>
                  <a:schemeClr val="tx1"/>
                </a:solidFill>
              </a:rPr>
              <a:t>Leads</a:t>
            </a:r>
            <a:r>
              <a:rPr lang="en-US" sz="1100" dirty="0" smtClean="0">
                <a:solidFill>
                  <a:schemeClr val="tx1"/>
                </a:solidFill>
              </a:rPr>
              <a:t>.</a:t>
            </a:r>
            <a:br>
              <a:rPr lang="en-US" sz="1100" dirty="0" smtClean="0">
                <a:solidFill>
                  <a:schemeClr val="tx1"/>
                </a:solidFill>
              </a:rPr>
            </a:br>
            <a:r>
              <a:rPr lang="en-US" sz="1100" dirty="0" smtClean="0">
                <a:solidFill>
                  <a:schemeClr val="tx1"/>
                </a:solidFill>
              </a:rPr>
              <a:t/>
            </a:r>
            <a:br>
              <a:rPr lang="en-US" sz="1100" dirty="0" smtClean="0">
                <a:solidFill>
                  <a:schemeClr val="tx1"/>
                </a:solidFill>
              </a:rPr>
            </a:br>
            <a:r>
              <a:rPr lang="en-US" sz="1100" b="1" dirty="0" smtClean="0"/>
              <a:t>Note</a:t>
            </a:r>
            <a:r>
              <a:rPr lang="en-US" sz="1100" b="1" dirty="0" smtClean="0">
                <a:solidFill>
                  <a:schemeClr val="tx1"/>
                </a:solidFill>
              </a:rPr>
              <a:t/>
            </a:r>
            <a:br>
              <a:rPr lang="en-US" sz="1100" b="1" dirty="0" smtClean="0">
                <a:solidFill>
                  <a:schemeClr val="tx1"/>
                </a:solidFill>
              </a:rPr>
            </a:br>
            <a:r>
              <a:rPr lang="en-US" sz="1100" dirty="0">
                <a:solidFill>
                  <a:schemeClr val="tx1"/>
                </a:solidFill>
              </a:rPr>
              <a:t>When a field is set to be available to both Address Book entries and leads, the value in the lead will be copied to the field in Address Book entry during lead conversion. </a:t>
            </a:r>
            <a:endParaRPr lang="en-CA" sz="1100" dirty="0">
              <a:solidFill>
                <a:schemeClr val="tx1"/>
              </a:solidFill>
            </a:endParaRPr>
          </a:p>
          <a:p>
            <a:pPr>
              <a:lnSpc>
                <a:spcPct val="100000"/>
              </a:lnSpc>
              <a:spcBef>
                <a:spcPts val="0"/>
              </a:spcBef>
            </a:pPr>
            <a:r>
              <a:rPr lang="en-US" sz="1100" dirty="0" smtClean="0">
                <a:solidFill>
                  <a:schemeClr val="tx1"/>
                </a:solidFill>
              </a:rPr>
              <a:t/>
            </a:r>
            <a:br>
              <a:rPr lang="en-US" sz="1100" dirty="0" smtClean="0">
                <a:solidFill>
                  <a:schemeClr val="tx1"/>
                </a:solidFill>
              </a:rPr>
            </a:br>
            <a:r>
              <a:rPr lang="en-US" sz="1100" b="1" dirty="0" smtClean="0"/>
              <a:t>Mandatory rule</a:t>
            </a:r>
            <a:r>
              <a:rPr lang="en-US" sz="1100" dirty="0" smtClean="0">
                <a:solidFill>
                  <a:schemeClr val="tx1"/>
                </a:solidFill>
              </a:rPr>
              <a:t/>
            </a:r>
            <a:br>
              <a:rPr lang="en-US" sz="1100" dirty="0" smtClean="0">
                <a:solidFill>
                  <a:schemeClr val="tx1"/>
                </a:solidFill>
              </a:rPr>
            </a:br>
            <a:r>
              <a:rPr lang="en-US" sz="1100" dirty="0" smtClean="0">
                <a:solidFill>
                  <a:schemeClr val="tx1"/>
                </a:solidFill>
              </a:rPr>
              <a:t>If </a:t>
            </a:r>
            <a:r>
              <a:rPr lang="en-US" sz="1100" b="1" dirty="0" smtClean="0">
                <a:solidFill>
                  <a:schemeClr val="tx1"/>
                </a:solidFill>
              </a:rPr>
              <a:t>Always mandatory </a:t>
            </a:r>
            <a:r>
              <a:rPr lang="en-US" sz="1100" dirty="0" smtClean="0">
                <a:solidFill>
                  <a:schemeClr val="tx1"/>
                </a:solidFill>
              </a:rPr>
              <a:t>is selected, the field will be mandatory for both Address Book entries and leads. </a:t>
            </a:r>
            <a:br>
              <a:rPr lang="en-US" sz="1100" dirty="0" smtClean="0">
                <a:solidFill>
                  <a:schemeClr val="tx1"/>
                </a:solidFill>
              </a:rPr>
            </a:br>
            <a:r>
              <a:rPr lang="en-US" sz="1100" dirty="0" smtClean="0">
                <a:solidFill>
                  <a:schemeClr val="tx1"/>
                </a:solidFill>
              </a:rPr>
              <a:t/>
            </a:r>
            <a:br>
              <a:rPr lang="en-US" sz="1100" dirty="0" smtClean="0">
                <a:solidFill>
                  <a:schemeClr val="tx1"/>
                </a:solidFill>
              </a:rPr>
            </a:br>
            <a:r>
              <a:rPr lang="en-US" sz="1100" b="1" dirty="0" smtClean="0">
                <a:solidFill>
                  <a:schemeClr val="tx1"/>
                </a:solidFill>
              </a:rPr>
              <a:t>Mandatory based on rule</a:t>
            </a:r>
            <a:r>
              <a:rPr lang="en-US" sz="1100" dirty="0" smtClean="0">
                <a:solidFill>
                  <a:schemeClr val="tx1"/>
                </a:solidFill>
              </a:rPr>
              <a:t> is only applied to Address Book entries. Do not select this option if the field is available to leads.</a:t>
            </a:r>
            <a:r>
              <a:rPr lang="en-US" sz="1100" dirty="0" smtClean="0"/>
              <a:t/>
            </a:r>
            <a:br>
              <a:rPr lang="en-US" sz="1100" dirty="0" smtClean="0"/>
            </a:br>
            <a:endParaRPr lang="en-CA" sz="1100" dirty="0">
              <a:solidFill>
                <a:schemeClr val="tx1"/>
              </a:solidFill>
              <a:latin typeface="+mn-lt"/>
            </a:endParaRPr>
          </a:p>
        </p:txBody>
      </p:sp>
    </p:spTree>
    <p:extLst>
      <p:ext uri="{BB962C8B-B14F-4D97-AF65-F5344CB8AC3E}">
        <p14:creationId xmlns:p14="http://schemas.microsoft.com/office/powerpoint/2010/main" val="2203395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10734" y="743070"/>
            <a:ext cx="4110845" cy="5719436"/>
          </a:xfrm>
          <a:prstGeom prst="rect">
            <a:avLst/>
          </a:prstGeom>
        </p:spPr>
      </p:pic>
      <p:sp>
        <p:nvSpPr>
          <p:cNvPr id="7" name="TextBox 6"/>
          <p:cNvSpPr txBox="1"/>
          <p:nvPr/>
        </p:nvSpPr>
        <p:spPr>
          <a:xfrm>
            <a:off x="10232814" y="2498219"/>
            <a:ext cx="1395305" cy="64633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900" dirty="0" smtClean="0"/>
              <a:t>Uncheck Address Book entry types and select Leads to make the field only available to leads.</a:t>
            </a:r>
            <a:endParaRPr lang="en-US" sz="900" dirty="0"/>
          </a:p>
        </p:txBody>
      </p:sp>
      <p:sp>
        <p:nvSpPr>
          <p:cNvPr id="5" name="Title 1"/>
          <p:cNvSpPr txBox="1">
            <a:spLocks/>
          </p:cNvSpPr>
          <p:nvPr/>
        </p:nvSpPr>
        <p:spPr>
          <a:xfrm>
            <a:off x="371475" y="1376363"/>
            <a:ext cx="4319588" cy="3349625"/>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3200" kern="1200">
                <a:solidFill>
                  <a:schemeClr val="accent2"/>
                </a:solidFill>
                <a:latin typeface="+mj-lt"/>
                <a:ea typeface="+mj-ea"/>
                <a:cs typeface="+mj-cs"/>
              </a:defRPr>
            </a:lvl1pPr>
          </a:lstStyle>
          <a:p>
            <a:pPr>
              <a:lnSpc>
                <a:spcPct val="100000"/>
              </a:lnSpc>
              <a:spcBef>
                <a:spcPts val="0"/>
              </a:spcBef>
            </a:pPr>
            <a:r>
              <a:rPr lang="en-US" sz="1100" dirty="0" smtClean="0">
                <a:solidFill>
                  <a:schemeClr val="tx1"/>
                </a:solidFill>
              </a:rPr>
              <a:t>You can create a new field only for leads. </a:t>
            </a:r>
            <a:br>
              <a:rPr lang="en-US" sz="1100" dirty="0" smtClean="0">
                <a:solidFill>
                  <a:schemeClr val="tx1"/>
                </a:solidFill>
              </a:rPr>
            </a:br>
            <a:r>
              <a:rPr lang="en-US" sz="1100" dirty="0" smtClean="0">
                <a:solidFill>
                  <a:schemeClr val="tx1"/>
                </a:solidFill>
              </a:rPr>
              <a:t/>
            </a:r>
            <a:br>
              <a:rPr lang="en-US" sz="1100" dirty="0" smtClean="0">
                <a:solidFill>
                  <a:schemeClr val="tx1"/>
                </a:solidFill>
              </a:rPr>
            </a:br>
            <a:r>
              <a:rPr lang="en-US" sz="1100" dirty="0" smtClean="0">
                <a:solidFill>
                  <a:schemeClr val="tx1"/>
                </a:solidFill>
              </a:rPr>
              <a:t>From the </a:t>
            </a:r>
            <a:r>
              <a:rPr lang="en-US" sz="1100" b="1" dirty="0" smtClean="0">
                <a:solidFill>
                  <a:schemeClr val="tx1"/>
                </a:solidFill>
              </a:rPr>
              <a:t>New Field </a:t>
            </a:r>
            <a:r>
              <a:rPr lang="en-US" sz="1100" dirty="0" smtClean="0">
                <a:solidFill>
                  <a:schemeClr val="tx1"/>
                </a:solidFill>
              </a:rPr>
              <a:t>drop-down, select a field type. </a:t>
            </a:r>
          </a:p>
          <a:p>
            <a:pPr>
              <a:lnSpc>
                <a:spcPct val="100000"/>
              </a:lnSpc>
              <a:spcBef>
                <a:spcPts val="0"/>
              </a:spcBef>
            </a:pPr>
            <a:endParaRPr lang="en-US" sz="1100" dirty="0">
              <a:solidFill>
                <a:schemeClr val="tx1"/>
              </a:solidFill>
            </a:endParaRPr>
          </a:p>
          <a:p>
            <a:pPr>
              <a:lnSpc>
                <a:spcPct val="100000"/>
              </a:lnSpc>
              <a:spcBef>
                <a:spcPts val="0"/>
              </a:spcBef>
            </a:pPr>
            <a:endParaRPr lang="en-US" sz="1100" dirty="0" smtClean="0">
              <a:solidFill>
                <a:schemeClr val="tx1"/>
              </a:solidFill>
            </a:endParaRPr>
          </a:p>
          <a:p>
            <a:pPr>
              <a:lnSpc>
                <a:spcPct val="100000"/>
              </a:lnSpc>
              <a:spcBef>
                <a:spcPts val="0"/>
              </a:spcBef>
            </a:pPr>
            <a:endParaRPr lang="en-US" sz="1100" dirty="0">
              <a:solidFill>
                <a:schemeClr val="tx1"/>
              </a:solidFill>
            </a:endParaRPr>
          </a:p>
          <a:p>
            <a:pPr>
              <a:lnSpc>
                <a:spcPct val="100000"/>
              </a:lnSpc>
              <a:spcBef>
                <a:spcPts val="0"/>
              </a:spcBef>
            </a:pPr>
            <a:endParaRPr lang="en-US" sz="1100" dirty="0" smtClean="0">
              <a:solidFill>
                <a:schemeClr val="tx1"/>
              </a:solidFill>
            </a:endParaRPr>
          </a:p>
          <a:p>
            <a:pPr>
              <a:lnSpc>
                <a:spcPct val="100000"/>
              </a:lnSpc>
              <a:spcBef>
                <a:spcPts val="0"/>
              </a:spcBef>
            </a:pPr>
            <a:endParaRPr lang="en-US" sz="1100" dirty="0">
              <a:solidFill>
                <a:schemeClr val="tx1"/>
              </a:solidFill>
            </a:endParaRPr>
          </a:p>
          <a:p>
            <a:pPr>
              <a:lnSpc>
                <a:spcPct val="100000"/>
              </a:lnSpc>
              <a:spcBef>
                <a:spcPts val="0"/>
              </a:spcBef>
            </a:pPr>
            <a:endParaRPr lang="en-US" sz="1100" dirty="0" smtClean="0">
              <a:solidFill>
                <a:schemeClr val="tx1"/>
              </a:solidFill>
            </a:endParaRPr>
          </a:p>
          <a:p>
            <a:pPr>
              <a:lnSpc>
                <a:spcPct val="100000"/>
              </a:lnSpc>
              <a:spcBef>
                <a:spcPts val="0"/>
              </a:spcBef>
            </a:pPr>
            <a:endParaRPr lang="en-US" sz="1100" dirty="0">
              <a:solidFill>
                <a:schemeClr val="tx1"/>
              </a:solidFill>
            </a:endParaRPr>
          </a:p>
          <a:p>
            <a:pPr>
              <a:lnSpc>
                <a:spcPct val="100000"/>
              </a:lnSpc>
              <a:spcBef>
                <a:spcPts val="0"/>
              </a:spcBef>
            </a:pPr>
            <a:endParaRPr lang="en-US" sz="1100" dirty="0" smtClean="0">
              <a:solidFill>
                <a:schemeClr val="tx1"/>
              </a:solidFill>
            </a:endParaRPr>
          </a:p>
          <a:p>
            <a:pPr>
              <a:lnSpc>
                <a:spcPct val="100000"/>
              </a:lnSpc>
              <a:spcBef>
                <a:spcPts val="0"/>
              </a:spcBef>
            </a:pPr>
            <a:endParaRPr lang="en-US" sz="1100" dirty="0">
              <a:solidFill>
                <a:schemeClr val="tx1"/>
              </a:solidFill>
            </a:endParaRPr>
          </a:p>
          <a:p>
            <a:pPr>
              <a:lnSpc>
                <a:spcPct val="100000"/>
              </a:lnSpc>
              <a:spcBef>
                <a:spcPts val="0"/>
              </a:spcBef>
            </a:pPr>
            <a:endParaRPr lang="en-US" sz="1100" dirty="0" smtClean="0">
              <a:solidFill>
                <a:schemeClr val="tx1"/>
              </a:solidFill>
            </a:endParaRPr>
          </a:p>
          <a:p>
            <a:pPr>
              <a:lnSpc>
                <a:spcPct val="100000"/>
              </a:lnSpc>
              <a:spcBef>
                <a:spcPts val="0"/>
              </a:spcBef>
            </a:pPr>
            <a:endParaRPr lang="en-US" sz="1100" dirty="0">
              <a:solidFill>
                <a:schemeClr val="tx1"/>
              </a:solidFill>
            </a:endParaRPr>
          </a:p>
          <a:p>
            <a:pPr>
              <a:lnSpc>
                <a:spcPct val="100000"/>
              </a:lnSpc>
              <a:spcBef>
                <a:spcPts val="0"/>
              </a:spcBef>
            </a:pPr>
            <a:r>
              <a:rPr lang="en-US" sz="1100" dirty="0" smtClean="0">
                <a:solidFill>
                  <a:schemeClr val="tx1"/>
                </a:solidFill>
              </a:rPr>
              <a:t>In the </a:t>
            </a:r>
            <a:r>
              <a:rPr lang="en-US" sz="1100" b="1" dirty="0" smtClean="0">
                <a:solidFill>
                  <a:schemeClr val="tx1"/>
                </a:solidFill>
              </a:rPr>
              <a:t>Add Field </a:t>
            </a:r>
            <a:r>
              <a:rPr lang="en-US" sz="1100" dirty="0" smtClean="0">
                <a:solidFill>
                  <a:schemeClr val="tx1"/>
                </a:solidFill>
              </a:rPr>
              <a:t>dialog, uncheck all the Address Book entry types and select Leads.</a:t>
            </a:r>
            <a:r>
              <a:rPr lang="en-US" sz="1100" dirty="0" smtClean="0"/>
              <a:t/>
            </a:r>
            <a:br>
              <a:rPr lang="en-US" sz="1100" dirty="0" smtClean="0"/>
            </a:br>
            <a:endParaRPr lang="en-CA" sz="1100" dirty="0"/>
          </a:p>
        </p:txBody>
      </p:sp>
      <p:pic>
        <p:nvPicPr>
          <p:cNvPr id="3" name="Picture 2"/>
          <p:cNvPicPr>
            <a:picLocks noChangeAspect="1"/>
          </p:cNvPicPr>
          <p:nvPr/>
        </p:nvPicPr>
        <p:blipFill>
          <a:blip r:embed="rId3"/>
          <a:stretch>
            <a:fillRect/>
          </a:stretch>
        </p:blipFill>
        <p:spPr>
          <a:xfrm>
            <a:off x="371475" y="2078788"/>
            <a:ext cx="1714500" cy="1524000"/>
          </a:xfrm>
          <a:prstGeom prst="rect">
            <a:avLst/>
          </a:prstGeom>
        </p:spPr>
      </p:pic>
      <p:cxnSp>
        <p:nvCxnSpPr>
          <p:cNvPr id="8" name="Straight Arrow Connector 7"/>
          <p:cNvCxnSpPr/>
          <p:nvPr/>
        </p:nvCxnSpPr>
        <p:spPr>
          <a:xfrm flipV="1">
            <a:off x="10930467" y="2336800"/>
            <a:ext cx="0" cy="1439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itle 1"/>
          <p:cNvSpPr txBox="1">
            <a:spLocks/>
          </p:cNvSpPr>
          <p:nvPr/>
        </p:nvSpPr>
        <p:spPr>
          <a:xfrm>
            <a:off x="380430" y="380168"/>
            <a:ext cx="4313107" cy="8286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accent2"/>
                </a:solidFill>
                <a:latin typeface="+mj-lt"/>
                <a:ea typeface="+mj-ea"/>
                <a:cs typeface="+mj-cs"/>
              </a:defRPr>
            </a:lvl1pPr>
          </a:lstStyle>
          <a:p>
            <a:r>
              <a:rPr lang="en-US" sz="2400" dirty="0">
                <a:solidFill>
                  <a:schemeClr val="tx1">
                    <a:lumMod val="50000"/>
                    <a:lumOff val="50000"/>
                  </a:schemeClr>
                </a:solidFill>
              </a:rPr>
              <a:t>Create a new field for leads</a:t>
            </a:r>
            <a:endParaRPr lang="en-CA" sz="2400" dirty="0"/>
          </a:p>
        </p:txBody>
      </p:sp>
    </p:spTree>
    <p:extLst>
      <p:ext uri="{BB962C8B-B14F-4D97-AF65-F5344CB8AC3E}">
        <p14:creationId xmlns:p14="http://schemas.microsoft.com/office/powerpoint/2010/main" val="288112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71475" y="368300"/>
            <a:ext cx="4319588" cy="1008063"/>
          </a:xfrm>
        </p:spPr>
        <p:txBody>
          <a:bodyPr>
            <a:normAutofit/>
          </a:bodyPr>
          <a:lstStyle/>
          <a:p>
            <a:pPr marL="0" indent="0">
              <a:lnSpc>
                <a:spcPct val="100000"/>
              </a:lnSpc>
              <a:spcBef>
                <a:spcPts val="0"/>
              </a:spcBef>
              <a:buNone/>
            </a:pPr>
            <a:r>
              <a:rPr lang="en-US" dirty="0" smtClean="0">
                <a:solidFill>
                  <a:schemeClr val="tx1">
                    <a:lumMod val="50000"/>
                    <a:lumOff val="50000"/>
                  </a:schemeClr>
                </a:solidFill>
                <a:latin typeface="+mj-lt"/>
              </a:rPr>
              <a:t>Attributes </a:t>
            </a:r>
            <a:r>
              <a:rPr lang="en-US" dirty="0">
                <a:solidFill>
                  <a:schemeClr val="tx1">
                    <a:lumMod val="50000"/>
                    <a:lumOff val="50000"/>
                  </a:schemeClr>
                </a:solidFill>
                <a:latin typeface="+mj-lt"/>
              </a:rPr>
              <a:t>not </a:t>
            </a:r>
            <a:r>
              <a:rPr lang="en-US" dirty="0" smtClean="0">
                <a:solidFill>
                  <a:schemeClr val="tx1">
                    <a:lumMod val="50000"/>
                    <a:lumOff val="50000"/>
                  </a:schemeClr>
                </a:solidFill>
                <a:latin typeface="+mj-lt"/>
              </a:rPr>
              <a:t>supported </a:t>
            </a:r>
            <a:r>
              <a:rPr lang="en-US" dirty="0">
                <a:solidFill>
                  <a:schemeClr val="tx1">
                    <a:lumMod val="50000"/>
                    <a:lumOff val="50000"/>
                  </a:schemeClr>
                </a:solidFill>
                <a:latin typeface="+mj-lt"/>
              </a:rPr>
              <a:t>in fields for </a:t>
            </a:r>
            <a:r>
              <a:rPr lang="en-US" dirty="0" smtClean="0">
                <a:solidFill>
                  <a:schemeClr val="tx1">
                    <a:lumMod val="50000"/>
                    <a:lumOff val="50000"/>
                  </a:schemeClr>
                </a:solidFill>
                <a:latin typeface="+mj-lt"/>
              </a:rPr>
              <a:t>leads</a:t>
            </a:r>
            <a:endParaRPr lang="en-CA" sz="1100" dirty="0"/>
          </a:p>
        </p:txBody>
      </p:sp>
      <p:pic>
        <p:nvPicPr>
          <p:cNvPr id="8" name="Picture 7"/>
          <p:cNvPicPr>
            <a:picLocks noChangeAspect="1"/>
          </p:cNvPicPr>
          <p:nvPr/>
        </p:nvPicPr>
        <p:blipFill>
          <a:blip r:embed="rId2"/>
          <a:stretch>
            <a:fillRect/>
          </a:stretch>
        </p:blipFill>
        <p:spPr>
          <a:xfrm>
            <a:off x="7495064" y="1267353"/>
            <a:ext cx="3960000" cy="2236340"/>
          </a:xfrm>
          <a:prstGeom prst="rect">
            <a:avLst/>
          </a:prstGeom>
        </p:spPr>
      </p:pic>
      <p:pic>
        <p:nvPicPr>
          <p:cNvPr id="9" name="Picture 8"/>
          <p:cNvPicPr>
            <a:picLocks noChangeAspect="1"/>
          </p:cNvPicPr>
          <p:nvPr/>
        </p:nvPicPr>
        <p:blipFill>
          <a:blip r:embed="rId3"/>
          <a:stretch>
            <a:fillRect/>
          </a:stretch>
        </p:blipFill>
        <p:spPr>
          <a:xfrm>
            <a:off x="7495064" y="3816817"/>
            <a:ext cx="3960000" cy="2326278"/>
          </a:xfrm>
          <a:prstGeom prst="rect">
            <a:avLst/>
          </a:prstGeom>
        </p:spPr>
      </p:pic>
      <p:sp>
        <p:nvSpPr>
          <p:cNvPr id="5" name="Content Placeholder 2"/>
          <p:cNvSpPr txBox="1">
            <a:spLocks/>
          </p:cNvSpPr>
          <p:nvPr/>
        </p:nvSpPr>
        <p:spPr>
          <a:xfrm>
            <a:off x="371475" y="1373716"/>
            <a:ext cx="4319588" cy="4355041"/>
          </a:xfrm>
          <a:prstGeom prst="rect">
            <a:avLst/>
          </a:prstGeom>
        </p:spPr>
        <p:txBody>
          <a:bodyPr vert="horz" lIns="91440" tIns="45720" rIns="91440" bIns="45720" rtlCol="0">
            <a:normAutofit/>
          </a:bodyPr>
          <a:lstStyle>
            <a:lvl1pPr marL="408600" indent="-408600" algn="l" defTabSz="914400" rtl="0" eaLnBrk="1" latinLnBrk="0" hangingPunct="1">
              <a:lnSpc>
                <a:spcPct val="90000"/>
              </a:lnSpc>
              <a:spcBef>
                <a:spcPts val="1000"/>
              </a:spcBef>
              <a:buFontTx/>
              <a:buBlip>
                <a:blip r:embed="rId4"/>
              </a:buBlip>
              <a:defRPr sz="2400" kern="1200">
                <a:solidFill>
                  <a:schemeClr val="tx2"/>
                </a:solidFill>
                <a:latin typeface="+mn-lt"/>
                <a:ea typeface="+mn-ea"/>
                <a:cs typeface="+mn-cs"/>
              </a:defRPr>
            </a:lvl1pPr>
            <a:lvl2pPr marL="829800" indent="-372600" algn="l" defTabSz="914400" rtl="0" eaLnBrk="1" latinLnBrk="0" hangingPunct="1">
              <a:lnSpc>
                <a:spcPct val="90000"/>
              </a:lnSpc>
              <a:spcBef>
                <a:spcPts val="500"/>
              </a:spcBef>
              <a:buFont typeface="Wingdings" pitchFamily="2" charset="2"/>
              <a:buChar char="§"/>
              <a:defRPr sz="1800" b="0" kern="1200">
                <a:solidFill>
                  <a:schemeClr val="tx2"/>
                </a:solidFill>
                <a:latin typeface="+mn-lt"/>
                <a:ea typeface="+mn-ea"/>
                <a:cs typeface="+mn-cs"/>
              </a:defRPr>
            </a:lvl2pPr>
            <a:lvl3pPr marL="1215000" indent="-300600" algn="l" defTabSz="914400" rtl="0" eaLnBrk="1" latinLnBrk="0" hangingPunct="1">
              <a:lnSpc>
                <a:spcPct val="90000"/>
              </a:lnSpc>
              <a:spcBef>
                <a:spcPts val="500"/>
              </a:spcBef>
              <a:buFont typeface="Wingdings" pitchFamily="2" charset="2"/>
              <a:buChar char="§"/>
              <a:defRPr sz="1400" kern="1200">
                <a:solidFill>
                  <a:schemeClr val="tx2"/>
                </a:solidFill>
                <a:latin typeface="+mn-lt"/>
                <a:ea typeface="+mn-ea"/>
                <a:cs typeface="+mn-cs"/>
              </a:defRPr>
            </a:lvl3pPr>
            <a:lvl4pPr marL="1672200" indent="-300600" algn="l" defTabSz="914400" rtl="0" eaLnBrk="1" latinLnBrk="0" hangingPunct="1">
              <a:lnSpc>
                <a:spcPct val="90000"/>
              </a:lnSpc>
              <a:spcBef>
                <a:spcPts val="500"/>
              </a:spcBef>
              <a:buFont typeface="Wingdings" pitchFamily="2" charset="2"/>
              <a:buChar char="§"/>
              <a:defRPr sz="1400" kern="1200">
                <a:solidFill>
                  <a:schemeClr val="tx2"/>
                </a:solidFill>
                <a:latin typeface="+mn-lt"/>
                <a:ea typeface="+mn-ea"/>
                <a:cs typeface="+mn-cs"/>
              </a:defRPr>
            </a:lvl4pPr>
            <a:lvl5pPr marL="2129400" indent="-300600" algn="l" defTabSz="914400" rtl="0" eaLnBrk="1" latinLnBrk="0" hangingPunct="1">
              <a:lnSpc>
                <a:spcPct val="90000"/>
              </a:lnSpc>
              <a:spcBef>
                <a:spcPts val="500"/>
              </a:spcBef>
              <a:buFont typeface="Wingdings" pitchFamily="2" charset="2"/>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Tx/>
              <a:buNone/>
            </a:pPr>
            <a:r>
              <a:rPr lang="en-US" sz="1100" dirty="0" smtClean="0">
                <a:solidFill>
                  <a:schemeClr val="tx1"/>
                </a:solidFill>
              </a:rPr>
              <a:t>Some of the attributes are not supported if a field is available to leads.</a:t>
            </a:r>
          </a:p>
          <a:p>
            <a:pPr marL="0" indent="0">
              <a:lnSpc>
                <a:spcPct val="100000"/>
              </a:lnSpc>
              <a:spcBef>
                <a:spcPts val="0"/>
              </a:spcBef>
              <a:buFontTx/>
              <a:buNone/>
            </a:pPr>
            <a:endParaRPr lang="en-US" sz="1100" dirty="0" smtClean="0"/>
          </a:p>
          <a:p>
            <a:pPr marL="0" indent="0">
              <a:lnSpc>
                <a:spcPct val="100000"/>
              </a:lnSpc>
              <a:spcBef>
                <a:spcPts val="0"/>
              </a:spcBef>
              <a:buFontTx/>
              <a:buNone/>
            </a:pPr>
            <a:r>
              <a:rPr lang="en-US" sz="1100" b="1" dirty="0" smtClean="0">
                <a:solidFill>
                  <a:schemeClr val="accent2"/>
                </a:solidFill>
              </a:rPr>
              <a:t>Date field</a:t>
            </a:r>
          </a:p>
          <a:p>
            <a:pPr marL="0" indent="0">
              <a:lnSpc>
                <a:spcPct val="100000"/>
              </a:lnSpc>
              <a:spcBef>
                <a:spcPts val="0"/>
              </a:spcBef>
              <a:buFontTx/>
              <a:buNone/>
            </a:pPr>
            <a:r>
              <a:rPr lang="en-US" sz="1100" dirty="0" smtClean="0">
                <a:solidFill>
                  <a:schemeClr val="tx1"/>
                </a:solidFill>
              </a:rPr>
              <a:t>In a </a:t>
            </a:r>
            <a:r>
              <a:rPr lang="en-US" sz="1100" dirty="0">
                <a:solidFill>
                  <a:schemeClr val="tx1"/>
                </a:solidFill>
              </a:rPr>
              <a:t>d</a:t>
            </a:r>
            <a:r>
              <a:rPr lang="en-US" sz="1100" dirty="0" smtClean="0">
                <a:solidFill>
                  <a:schemeClr val="tx1"/>
                </a:solidFill>
              </a:rPr>
              <a:t>ate field, </a:t>
            </a:r>
            <a:r>
              <a:rPr lang="en-US" sz="1100" b="1" dirty="0" smtClean="0">
                <a:solidFill>
                  <a:schemeClr val="tx1"/>
                </a:solidFill>
              </a:rPr>
              <a:t>Include in Hotlist</a:t>
            </a:r>
            <a:r>
              <a:rPr lang="en-US" sz="1100" dirty="0" smtClean="0">
                <a:solidFill>
                  <a:schemeClr val="tx1"/>
                </a:solidFill>
              </a:rPr>
              <a:t> and </a:t>
            </a:r>
            <a:r>
              <a:rPr lang="en-US" sz="1100" b="1" dirty="0" smtClean="0">
                <a:solidFill>
                  <a:schemeClr val="tx1"/>
                </a:solidFill>
              </a:rPr>
              <a:t>Annual recurring event </a:t>
            </a:r>
            <a:r>
              <a:rPr lang="en-US" sz="1100" dirty="0" smtClean="0">
                <a:solidFill>
                  <a:schemeClr val="tx1"/>
                </a:solidFill>
              </a:rPr>
              <a:t>should not be selected if the field is available to leads.</a:t>
            </a:r>
            <a:endParaRPr lang="en-CA" sz="1100" dirty="0" smtClean="0">
              <a:solidFill>
                <a:schemeClr val="tx1"/>
              </a:solidFill>
            </a:endParaRPr>
          </a:p>
          <a:p>
            <a:pPr marL="0" indent="0">
              <a:lnSpc>
                <a:spcPct val="100000"/>
              </a:lnSpc>
              <a:spcBef>
                <a:spcPts val="0"/>
              </a:spcBef>
              <a:buFontTx/>
              <a:buNone/>
            </a:pPr>
            <a:endParaRPr lang="en-US" sz="1100" dirty="0" smtClean="0"/>
          </a:p>
          <a:p>
            <a:pPr marL="0" indent="0">
              <a:lnSpc>
                <a:spcPct val="100000"/>
              </a:lnSpc>
              <a:spcBef>
                <a:spcPts val="0"/>
              </a:spcBef>
              <a:buFontTx/>
              <a:buNone/>
            </a:pPr>
            <a:r>
              <a:rPr lang="en-US" sz="1100" b="1" dirty="0" smtClean="0">
                <a:solidFill>
                  <a:schemeClr val="accent2"/>
                </a:solidFill>
              </a:rPr>
              <a:t>Alphanumeric field</a:t>
            </a:r>
          </a:p>
          <a:p>
            <a:pPr marL="0" indent="0">
              <a:lnSpc>
                <a:spcPct val="100000"/>
              </a:lnSpc>
              <a:spcBef>
                <a:spcPts val="0"/>
              </a:spcBef>
              <a:buNone/>
            </a:pPr>
            <a:r>
              <a:rPr lang="en-US" sz="1100" dirty="0" smtClean="0">
                <a:solidFill>
                  <a:schemeClr val="tx1"/>
                </a:solidFill>
              </a:rPr>
              <a:t>In an alphanumeric field, </a:t>
            </a:r>
            <a:r>
              <a:rPr lang="en-US" sz="1100" b="1" dirty="0" smtClean="0">
                <a:solidFill>
                  <a:schemeClr val="tx1"/>
                </a:solidFill>
              </a:rPr>
              <a:t>Encrypted</a:t>
            </a:r>
            <a:r>
              <a:rPr lang="en-US" sz="1100" dirty="0" smtClean="0">
                <a:solidFill>
                  <a:schemeClr val="tx1"/>
                </a:solidFill>
              </a:rPr>
              <a:t> should not be selected </a:t>
            </a:r>
            <a:r>
              <a:rPr lang="en-US" sz="1100" dirty="0">
                <a:solidFill>
                  <a:schemeClr val="tx1"/>
                </a:solidFill>
              </a:rPr>
              <a:t>if the field is available to leads</a:t>
            </a:r>
            <a:r>
              <a:rPr lang="en-US" sz="1100" dirty="0" smtClean="0">
                <a:solidFill>
                  <a:schemeClr val="tx1"/>
                </a:solidFill>
              </a:rPr>
              <a:t>.</a:t>
            </a:r>
          </a:p>
          <a:p>
            <a:pPr marL="0" indent="0">
              <a:lnSpc>
                <a:spcPct val="100000"/>
              </a:lnSpc>
              <a:spcBef>
                <a:spcPts val="0"/>
              </a:spcBef>
              <a:buFontTx/>
              <a:buNone/>
            </a:pPr>
            <a:endParaRPr lang="en-US" sz="1300" dirty="0" smtClean="0"/>
          </a:p>
          <a:p>
            <a:pPr marL="0" indent="0">
              <a:lnSpc>
                <a:spcPct val="100000"/>
              </a:lnSpc>
              <a:spcBef>
                <a:spcPts val="0"/>
              </a:spcBef>
              <a:buFontTx/>
              <a:buNone/>
            </a:pPr>
            <a:r>
              <a:rPr lang="en-US" dirty="0" smtClean="0">
                <a:solidFill>
                  <a:schemeClr val="tx1">
                    <a:lumMod val="50000"/>
                    <a:lumOff val="50000"/>
                  </a:schemeClr>
                </a:solidFill>
              </a:rPr>
              <a:t>New default setting</a:t>
            </a:r>
            <a:endParaRPr lang="en-CA" dirty="0" smtClean="0">
              <a:solidFill>
                <a:schemeClr val="tx1">
                  <a:lumMod val="50000"/>
                  <a:lumOff val="50000"/>
                </a:schemeClr>
              </a:solidFill>
            </a:endParaRPr>
          </a:p>
          <a:p>
            <a:pPr marL="0" indent="0">
              <a:lnSpc>
                <a:spcPct val="100000"/>
              </a:lnSpc>
              <a:spcBef>
                <a:spcPts val="0"/>
              </a:spcBef>
              <a:buFontTx/>
              <a:buNone/>
            </a:pPr>
            <a:endParaRPr lang="en-US" sz="1100" b="1" dirty="0" smtClean="0"/>
          </a:p>
          <a:p>
            <a:pPr marL="0" indent="0">
              <a:lnSpc>
                <a:spcPct val="100000"/>
              </a:lnSpc>
              <a:spcBef>
                <a:spcPts val="0"/>
              </a:spcBef>
              <a:buFontTx/>
              <a:buNone/>
            </a:pPr>
            <a:r>
              <a:rPr lang="en-US" sz="1100" b="1" dirty="0" smtClean="0">
                <a:solidFill>
                  <a:schemeClr val="accent2"/>
                </a:solidFill>
              </a:rPr>
              <a:t>Table field</a:t>
            </a:r>
          </a:p>
          <a:p>
            <a:pPr marL="0" indent="0">
              <a:lnSpc>
                <a:spcPct val="100000"/>
              </a:lnSpc>
              <a:spcBef>
                <a:spcPts val="0"/>
              </a:spcBef>
              <a:buFontTx/>
              <a:buNone/>
            </a:pPr>
            <a:r>
              <a:rPr lang="en-US" sz="1100" dirty="0" smtClean="0">
                <a:solidFill>
                  <a:schemeClr val="tx1"/>
                </a:solidFill>
              </a:rPr>
              <a:t>When creating a table field, </a:t>
            </a:r>
            <a:r>
              <a:rPr lang="en-US" sz="1100" b="1" dirty="0" smtClean="0">
                <a:solidFill>
                  <a:schemeClr val="tx1"/>
                </a:solidFill>
              </a:rPr>
              <a:t>Single value only </a:t>
            </a:r>
            <a:r>
              <a:rPr lang="en-US" sz="1100" dirty="0" smtClean="0">
                <a:solidFill>
                  <a:schemeClr val="tx1"/>
                </a:solidFill>
              </a:rPr>
              <a:t>will be selected by default.</a:t>
            </a:r>
          </a:p>
          <a:p>
            <a:pPr marL="0" indent="0">
              <a:lnSpc>
                <a:spcPct val="100000"/>
              </a:lnSpc>
              <a:spcBef>
                <a:spcPts val="0"/>
              </a:spcBef>
              <a:buFontTx/>
              <a:buNone/>
            </a:pPr>
            <a:endParaRPr lang="en-CA" sz="1100" dirty="0" smtClean="0"/>
          </a:p>
          <a:p>
            <a:pPr marL="0" indent="0">
              <a:lnSpc>
                <a:spcPct val="100000"/>
              </a:lnSpc>
              <a:spcBef>
                <a:spcPts val="0"/>
              </a:spcBef>
              <a:buFontTx/>
              <a:buNone/>
            </a:pPr>
            <a:endParaRPr lang="en-US" sz="1100" dirty="0" smtClean="0"/>
          </a:p>
          <a:p>
            <a:pPr marL="0" indent="0">
              <a:lnSpc>
                <a:spcPct val="100000"/>
              </a:lnSpc>
              <a:spcBef>
                <a:spcPts val="0"/>
              </a:spcBef>
              <a:buFontTx/>
              <a:buNone/>
            </a:pPr>
            <a:endParaRPr lang="en-US" sz="1100" dirty="0" smtClean="0"/>
          </a:p>
          <a:p>
            <a:pPr marL="0" indent="0">
              <a:lnSpc>
                <a:spcPct val="100000"/>
              </a:lnSpc>
              <a:spcBef>
                <a:spcPts val="0"/>
              </a:spcBef>
              <a:buFontTx/>
              <a:buNone/>
            </a:pPr>
            <a:endParaRPr lang="en-CA" sz="1100" dirty="0"/>
          </a:p>
        </p:txBody>
      </p:sp>
      <p:sp>
        <p:nvSpPr>
          <p:cNvPr id="6" name="TextBox 5"/>
          <p:cNvSpPr txBox="1"/>
          <p:nvPr/>
        </p:nvSpPr>
        <p:spPr>
          <a:xfrm>
            <a:off x="5792044" y="2909739"/>
            <a:ext cx="1395305" cy="50783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900" dirty="0" smtClean="0"/>
              <a:t>Include in Hotlist and Annual recurring event shouldn’t be selected.</a:t>
            </a:r>
            <a:endParaRPr lang="en-US" sz="900" dirty="0"/>
          </a:p>
        </p:txBody>
      </p:sp>
      <p:cxnSp>
        <p:nvCxnSpPr>
          <p:cNvPr id="4" name="Straight Arrow Connector 3"/>
          <p:cNvCxnSpPr>
            <a:stCxn id="6" idx="3"/>
          </p:cNvCxnSpPr>
          <p:nvPr/>
        </p:nvCxnSpPr>
        <p:spPr>
          <a:xfrm>
            <a:off x="7187349" y="3163655"/>
            <a:ext cx="458051" cy="28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792044" y="5534110"/>
            <a:ext cx="1395305"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900" dirty="0" smtClean="0"/>
              <a:t>Encrypted shouldn’t be selected.</a:t>
            </a:r>
            <a:endParaRPr lang="en-US" sz="900" dirty="0"/>
          </a:p>
        </p:txBody>
      </p:sp>
      <p:cxnSp>
        <p:nvCxnSpPr>
          <p:cNvPr id="11" name="Straight Arrow Connector 10"/>
          <p:cNvCxnSpPr/>
          <p:nvPr/>
        </p:nvCxnSpPr>
        <p:spPr>
          <a:xfrm>
            <a:off x="7187349" y="5720290"/>
            <a:ext cx="458051" cy="28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8542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475" y="381000"/>
            <a:ext cx="4666192" cy="995363"/>
          </a:xfrm>
        </p:spPr>
        <p:txBody>
          <a:bodyPr anchor="t" anchorCtr="0">
            <a:normAutofit/>
          </a:bodyPr>
          <a:lstStyle/>
          <a:p>
            <a:pPr>
              <a:lnSpc>
                <a:spcPct val="100000"/>
              </a:lnSpc>
            </a:pPr>
            <a:r>
              <a:rPr lang="en-US" sz="2400" dirty="0" smtClean="0">
                <a:solidFill>
                  <a:schemeClr val="tx1">
                    <a:lumMod val="50000"/>
                    <a:lumOff val="50000"/>
                  </a:schemeClr>
                </a:solidFill>
              </a:rPr>
              <a:t>User-defined fields for </a:t>
            </a:r>
            <a:br>
              <a:rPr lang="en-US" sz="2400" dirty="0" smtClean="0">
                <a:solidFill>
                  <a:schemeClr val="tx1">
                    <a:lumMod val="50000"/>
                    <a:lumOff val="50000"/>
                  </a:schemeClr>
                </a:solidFill>
              </a:rPr>
            </a:br>
            <a:r>
              <a:rPr lang="en-US" sz="2400" dirty="0" smtClean="0">
                <a:solidFill>
                  <a:schemeClr val="tx1">
                    <a:lumMod val="50000"/>
                    <a:lumOff val="50000"/>
                  </a:schemeClr>
                </a:solidFill>
              </a:rPr>
              <a:t>Address Book entries and leads</a:t>
            </a:r>
            <a:br>
              <a:rPr lang="en-US" sz="2400" dirty="0" smtClean="0">
                <a:solidFill>
                  <a:schemeClr val="tx1">
                    <a:lumMod val="50000"/>
                    <a:lumOff val="50000"/>
                  </a:schemeClr>
                </a:solidFill>
              </a:rPr>
            </a:br>
            <a:endParaRPr lang="en-CA" sz="1100" dirty="0">
              <a:solidFill>
                <a:schemeClr val="tx1"/>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88366" y="1340908"/>
            <a:ext cx="7020000" cy="4462027"/>
          </a:xfrm>
          <a:prstGeom prst="rect">
            <a:avLst/>
          </a:prstGeom>
          <a:ln>
            <a:noFill/>
          </a:ln>
          <a:effectLst>
            <a:outerShdw blurRad="292100" dist="139700" dir="2700000" algn="tl" rotWithShape="0">
              <a:srgbClr val="333333">
                <a:alpha val="65000"/>
              </a:srgbClr>
            </a:outerShdw>
          </a:effectLst>
        </p:spPr>
      </p:pic>
      <p:sp>
        <p:nvSpPr>
          <p:cNvPr id="11" name="TextBox 10"/>
          <p:cNvSpPr txBox="1"/>
          <p:nvPr/>
        </p:nvSpPr>
        <p:spPr>
          <a:xfrm>
            <a:off x="10337799" y="3021406"/>
            <a:ext cx="1397000"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900" dirty="0" smtClean="0"/>
              <a:t>Fields for Address Book entries only</a:t>
            </a:r>
            <a:endParaRPr lang="en-US" sz="900" dirty="0"/>
          </a:p>
        </p:txBody>
      </p:sp>
      <p:cxnSp>
        <p:nvCxnSpPr>
          <p:cNvPr id="4" name="Straight Arrow Connector 3"/>
          <p:cNvCxnSpPr/>
          <p:nvPr/>
        </p:nvCxnSpPr>
        <p:spPr>
          <a:xfrm flipH="1">
            <a:off x="9567333" y="3905582"/>
            <a:ext cx="79586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11" idx="1"/>
          </p:cNvCxnSpPr>
          <p:nvPr/>
        </p:nvCxnSpPr>
        <p:spPr>
          <a:xfrm flipH="1">
            <a:off x="9863666" y="3206072"/>
            <a:ext cx="47413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9889067" y="4330100"/>
            <a:ext cx="47413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itle 1"/>
          <p:cNvSpPr txBox="1">
            <a:spLocks/>
          </p:cNvSpPr>
          <p:nvPr/>
        </p:nvSpPr>
        <p:spPr>
          <a:xfrm>
            <a:off x="377336" y="1384830"/>
            <a:ext cx="4423264" cy="3009738"/>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3200" kern="1200">
                <a:solidFill>
                  <a:schemeClr val="accent2"/>
                </a:solidFill>
                <a:latin typeface="+mj-lt"/>
                <a:ea typeface="+mj-ea"/>
                <a:cs typeface="+mj-cs"/>
              </a:defRPr>
            </a:lvl1pPr>
          </a:lstStyle>
          <a:p>
            <a:pPr>
              <a:lnSpc>
                <a:spcPct val="100000"/>
              </a:lnSpc>
            </a:pPr>
            <a:r>
              <a:rPr lang="en-US" sz="1100" dirty="0" smtClean="0">
                <a:solidFill>
                  <a:schemeClr val="tx1"/>
                </a:solidFill>
              </a:rPr>
              <a:t>In the </a:t>
            </a:r>
            <a:r>
              <a:rPr lang="en-US" sz="1100" b="1" dirty="0" smtClean="0">
                <a:solidFill>
                  <a:schemeClr val="tx1"/>
                </a:solidFill>
              </a:rPr>
              <a:t>Address Book / Leads</a:t>
            </a:r>
            <a:r>
              <a:rPr lang="en-US" sz="1100" dirty="0" smtClean="0">
                <a:solidFill>
                  <a:schemeClr val="tx1"/>
                </a:solidFill>
              </a:rPr>
              <a:t> tab, you can identify which fields are for leads only, which one are for Address Book entries and which one are shared between the two modules by looking at the icons in Applies To column.</a:t>
            </a:r>
          </a:p>
          <a:p>
            <a:pPr>
              <a:lnSpc>
                <a:spcPct val="100000"/>
              </a:lnSpc>
            </a:pPr>
            <a:endParaRPr lang="en-US" sz="1100" dirty="0">
              <a:solidFill>
                <a:schemeClr val="tx1"/>
              </a:solidFill>
            </a:endParaRPr>
          </a:p>
          <a:p>
            <a:pPr>
              <a:lnSpc>
                <a:spcPct val="100000"/>
              </a:lnSpc>
            </a:pPr>
            <a:r>
              <a:rPr lang="en-US" sz="1100" dirty="0" smtClean="0">
                <a:solidFill>
                  <a:schemeClr val="tx1"/>
                </a:solidFill>
              </a:rPr>
              <a:t>The user-defined fields for leads can be edited in Add / Edit Lead screen and in Lead Details screen. The user-defined fields can also be edited through Global Edit and can be imported.</a:t>
            </a:r>
            <a:br>
              <a:rPr lang="en-US" sz="1100" dirty="0" smtClean="0">
                <a:solidFill>
                  <a:schemeClr val="tx1"/>
                </a:solidFill>
              </a:rPr>
            </a:br>
            <a:r>
              <a:rPr lang="en-US" sz="1100" dirty="0" smtClean="0">
                <a:solidFill>
                  <a:schemeClr val="tx1"/>
                </a:solidFill>
              </a:rPr>
              <a:t/>
            </a:r>
            <a:br>
              <a:rPr lang="en-US" sz="1100" dirty="0" smtClean="0">
                <a:solidFill>
                  <a:schemeClr val="tx1"/>
                </a:solidFill>
              </a:rPr>
            </a:br>
            <a:r>
              <a:rPr lang="en-US" sz="1100" dirty="0" smtClean="0">
                <a:solidFill>
                  <a:schemeClr val="tx1"/>
                </a:solidFill>
              </a:rPr>
              <a:t/>
            </a:r>
            <a:br>
              <a:rPr lang="en-US" sz="1100" dirty="0" smtClean="0">
                <a:solidFill>
                  <a:schemeClr val="tx1"/>
                </a:solidFill>
              </a:rPr>
            </a:br>
            <a:endParaRPr lang="en-CA" sz="1100" dirty="0">
              <a:solidFill>
                <a:schemeClr val="tx1"/>
              </a:solidFill>
            </a:endParaRPr>
          </a:p>
        </p:txBody>
      </p:sp>
      <p:sp>
        <p:nvSpPr>
          <p:cNvPr id="9" name="TextBox 8"/>
          <p:cNvSpPr txBox="1"/>
          <p:nvPr/>
        </p:nvSpPr>
        <p:spPr>
          <a:xfrm>
            <a:off x="10337799" y="3782862"/>
            <a:ext cx="1397000" cy="2308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900" dirty="0" smtClean="0"/>
              <a:t>Field for leads only</a:t>
            </a:r>
            <a:endParaRPr lang="en-US" sz="900" dirty="0"/>
          </a:p>
        </p:txBody>
      </p:sp>
      <p:sp>
        <p:nvSpPr>
          <p:cNvPr id="10" name="TextBox 9"/>
          <p:cNvSpPr txBox="1"/>
          <p:nvPr/>
        </p:nvSpPr>
        <p:spPr>
          <a:xfrm>
            <a:off x="10337799" y="4145434"/>
            <a:ext cx="1397000"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900" dirty="0" smtClean="0"/>
              <a:t>Fields for Address Book entries and leads</a:t>
            </a:r>
            <a:endParaRPr lang="en-US" sz="900" dirty="0"/>
          </a:p>
        </p:txBody>
      </p:sp>
    </p:spTree>
    <p:extLst>
      <p:ext uri="{BB962C8B-B14F-4D97-AF65-F5344CB8AC3E}">
        <p14:creationId xmlns:p14="http://schemas.microsoft.com/office/powerpoint/2010/main" val="3023726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475" y="368300"/>
            <a:ext cx="4319588" cy="1008063"/>
          </a:xfrm>
        </p:spPr>
        <p:txBody>
          <a:bodyPr anchor="t" anchorCtr="0">
            <a:normAutofit fontScale="90000"/>
          </a:bodyPr>
          <a:lstStyle/>
          <a:p>
            <a:pPr>
              <a:lnSpc>
                <a:spcPct val="100000"/>
              </a:lnSpc>
              <a:spcBef>
                <a:spcPts val="0"/>
              </a:spcBef>
            </a:pPr>
            <a:r>
              <a:rPr lang="en-US" sz="2700" dirty="0">
                <a:solidFill>
                  <a:schemeClr val="tx1">
                    <a:lumMod val="50000"/>
                    <a:lumOff val="50000"/>
                  </a:schemeClr>
                </a:solidFill>
              </a:rPr>
              <a:t>Edit </a:t>
            </a:r>
            <a:r>
              <a:rPr lang="en-US" sz="2700" dirty="0" smtClean="0">
                <a:solidFill>
                  <a:schemeClr val="tx1">
                    <a:lumMod val="50000"/>
                    <a:lumOff val="50000"/>
                  </a:schemeClr>
                </a:solidFill>
              </a:rPr>
              <a:t>user-defined </a:t>
            </a:r>
            <a:r>
              <a:rPr lang="en-US" sz="2700" dirty="0">
                <a:solidFill>
                  <a:schemeClr val="tx1">
                    <a:lumMod val="50000"/>
                    <a:lumOff val="50000"/>
                  </a:schemeClr>
                </a:solidFill>
              </a:rPr>
              <a:t>f</a:t>
            </a:r>
            <a:r>
              <a:rPr lang="en-US" sz="2700" dirty="0" smtClean="0">
                <a:solidFill>
                  <a:schemeClr val="tx1">
                    <a:lumMod val="50000"/>
                    <a:lumOff val="50000"/>
                  </a:schemeClr>
                </a:solidFill>
              </a:rPr>
              <a:t>ields in </a:t>
            </a:r>
            <a:br>
              <a:rPr lang="en-US" sz="2700" dirty="0" smtClean="0">
                <a:solidFill>
                  <a:schemeClr val="tx1">
                    <a:lumMod val="50000"/>
                    <a:lumOff val="50000"/>
                  </a:schemeClr>
                </a:solidFill>
              </a:rPr>
            </a:br>
            <a:r>
              <a:rPr lang="en-US" sz="2700" dirty="0" smtClean="0">
                <a:solidFill>
                  <a:schemeClr val="tx1">
                    <a:lumMod val="50000"/>
                    <a:lumOff val="50000"/>
                  </a:schemeClr>
                </a:solidFill>
              </a:rPr>
              <a:t>Add / Edit Lead dialog</a:t>
            </a:r>
            <a:r>
              <a:rPr lang="en-US" sz="1200" dirty="0">
                <a:solidFill>
                  <a:schemeClr val="tx1"/>
                </a:solidFill>
              </a:rPr>
              <a:t/>
            </a:r>
            <a:br>
              <a:rPr lang="en-US" sz="1200" dirty="0">
                <a:solidFill>
                  <a:schemeClr val="tx1"/>
                </a:solidFill>
              </a:rPr>
            </a:br>
            <a:r>
              <a:rPr lang="en-US" sz="1200" dirty="0"/>
              <a:t/>
            </a:r>
            <a:br>
              <a:rPr lang="en-US" sz="1200" dirty="0"/>
            </a:br>
            <a:endParaRPr lang="en-CA" sz="1200" dirty="0"/>
          </a:p>
        </p:txBody>
      </p:sp>
      <p:pic>
        <p:nvPicPr>
          <p:cNvPr id="3" name="Picture 2"/>
          <p:cNvPicPr>
            <a:picLocks noChangeAspect="1"/>
          </p:cNvPicPr>
          <p:nvPr/>
        </p:nvPicPr>
        <p:blipFill>
          <a:blip r:embed="rId2"/>
          <a:stretch>
            <a:fillRect/>
          </a:stretch>
        </p:blipFill>
        <p:spPr>
          <a:xfrm>
            <a:off x="4710035" y="1376363"/>
            <a:ext cx="7110489" cy="4702704"/>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9482668" y="683006"/>
            <a:ext cx="2498724" cy="50783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900" dirty="0" smtClean="0"/>
              <a:t>Click the arrow button to collapse the Details section so you can access the user-defined fields quickly.</a:t>
            </a:r>
            <a:endParaRPr lang="en-US" sz="900" dirty="0"/>
          </a:p>
        </p:txBody>
      </p:sp>
      <p:cxnSp>
        <p:nvCxnSpPr>
          <p:cNvPr id="7" name="Straight Arrow Connector 6"/>
          <p:cNvCxnSpPr/>
          <p:nvPr/>
        </p:nvCxnSpPr>
        <p:spPr>
          <a:xfrm>
            <a:off x="11624733" y="1193800"/>
            <a:ext cx="0" cy="4656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749970" y="2602379"/>
            <a:ext cx="1547363" cy="50783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900" dirty="0" smtClean="0"/>
              <a:t>The entry cannot be saved if a mandatory user-defined field is blank.</a:t>
            </a:r>
            <a:endParaRPr lang="en-US" sz="900" dirty="0"/>
          </a:p>
        </p:txBody>
      </p:sp>
      <p:cxnSp>
        <p:nvCxnSpPr>
          <p:cNvPr id="10" name="Straight Arrow Connector 9"/>
          <p:cNvCxnSpPr/>
          <p:nvPr/>
        </p:nvCxnSpPr>
        <p:spPr>
          <a:xfrm flipH="1">
            <a:off x="5638800" y="2853267"/>
            <a:ext cx="11176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itle 1"/>
          <p:cNvSpPr txBox="1">
            <a:spLocks/>
          </p:cNvSpPr>
          <p:nvPr/>
        </p:nvSpPr>
        <p:spPr>
          <a:xfrm>
            <a:off x="379942" y="1391442"/>
            <a:ext cx="4319588" cy="4587875"/>
          </a:xfrm>
          <a:prstGeom prst="rect">
            <a:avLst/>
          </a:prstGeom>
        </p:spPr>
        <p:txBody>
          <a:bodyPr vert="horz" lIns="91440" tIns="45720" rIns="91440" bIns="45720" rtlCol="0" anchor="t" anchorCtr="0">
            <a:normAutofit fontScale="97500"/>
          </a:bodyPr>
          <a:lstStyle>
            <a:lvl1pPr algn="l" defTabSz="914400" rtl="0" eaLnBrk="1" latinLnBrk="0" hangingPunct="1">
              <a:lnSpc>
                <a:spcPct val="90000"/>
              </a:lnSpc>
              <a:spcBef>
                <a:spcPct val="0"/>
              </a:spcBef>
              <a:buNone/>
              <a:defRPr sz="3200" kern="1200">
                <a:solidFill>
                  <a:schemeClr val="accent2"/>
                </a:solidFill>
                <a:latin typeface="+mj-lt"/>
                <a:ea typeface="+mj-ea"/>
                <a:cs typeface="+mj-cs"/>
              </a:defRPr>
            </a:lvl1pPr>
          </a:lstStyle>
          <a:p>
            <a:pPr>
              <a:lnSpc>
                <a:spcPct val="100000"/>
              </a:lnSpc>
              <a:spcBef>
                <a:spcPts val="0"/>
              </a:spcBef>
            </a:pPr>
            <a:r>
              <a:rPr lang="en-US" sz="1100" dirty="0" smtClean="0">
                <a:solidFill>
                  <a:schemeClr val="tx1"/>
                </a:solidFill>
              </a:rPr>
              <a:t>In the dialog for adding or editing a lead, the fields are organized in two sections. The </a:t>
            </a:r>
            <a:r>
              <a:rPr lang="en-US" sz="1100" b="1" dirty="0" smtClean="0">
                <a:solidFill>
                  <a:schemeClr val="tx1"/>
                </a:solidFill>
              </a:rPr>
              <a:t>Details</a:t>
            </a:r>
            <a:r>
              <a:rPr lang="en-US" sz="1100" dirty="0" smtClean="0">
                <a:solidFill>
                  <a:schemeClr val="tx1"/>
                </a:solidFill>
              </a:rPr>
              <a:t> section contains the basic fields such as First Name, Last Name, Company, Owner, Process and Stage. The </a:t>
            </a:r>
            <a:r>
              <a:rPr lang="en-US" sz="1100" b="1" dirty="0" smtClean="0">
                <a:solidFill>
                  <a:schemeClr val="tx1"/>
                </a:solidFill>
              </a:rPr>
              <a:t>User-Defined Fields </a:t>
            </a:r>
            <a:r>
              <a:rPr lang="en-US" sz="1100" dirty="0" smtClean="0">
                <a:solidFill>
                  <a:schemeClr val="tx1"/>
                </a:solidFill>
              </a:rPr>
              <a:t>section displays all the fields for leads. Key Fields are not supported in this release. </a:t>
            </a:r>
          </a:p>
          <a:p>
            <a:pPr>
              <a:lnSpc>
                <a:spcPct val="100000"/>
              </a:lnSpc>
              <a:spcBef>
                <a:spcPts val="0"/>
              </a:spcBef>
            </a:pPr>
            <a:r>
              <a:rPr lang="en-US" sz="1100" dirty="0" smtClean="0">
                <a:solidFill>
                  <a:schemeClr val="tx1"/>
                </a:solidFill>
              </a:rPr>
              <a:t/>
            </a:r>
            <a:br>
              <a:rPr lang="en-US" sz="1100" dirty="0" smtClean="0">
                <a:solidFill>
                  <a:schemeClr val="tx1"/>
                </a:solidFill>
              </a:rPr>
            </a:br>
            <a:r>
              <a:rPr lang="en-US" sz="1100" dirty="0" smtClean="0">
                <a:solidFill>
                  <a:schemeClr val="tx1"/>
                </a:solidFill>
              </a:rPr>
              <a:t>You can collapse the Details section to access the user-defined </a:t>
            </a:r>
            <a:r>
              <a:rPr lang="en-US" sz="1100" dirty="0">
                <a:solidFill>
                  <a:schemeClr val="tx1"/>
                </a:solidFill>
              </a:rPr>
              <a:t>f</a:t>
            </a:r>
            <a:r>
              <a:rPr lang="en-US" sz="1100" dirty="0" smtClean="0">
                <a:solidFill>
                  <a:schemeClr val="tx1"/>
                </a:solidFill>
              </a:rPr>
              <a:t>ields quickly.</a:t>
            </a:r>
            <a:br>
              <a:rPr lang="en-US" sz="1100" dirty="0" smtClean="0">
                <a:solidFill>
                  <a:schemeClr val="tx1"/>
                </a:solidFill>
              </a:rPr>
            </a:br>
            <a:r>
              <a:rPr lang="en-US" sz="1100" dirty="0" smtClean="0">
                <a:solidFill>
                  <a:schemeClr val="tx1"/>
                </a:solidFill>
              </a:rPr>
              <a:t/>
            </a:r>
            <a:br>
              <a:rPr lang="en-US" sz="1100" dirty="0" smtClean="0">
                <a:solidFill>
                  <a:schemeClr val="tx1"/>
                </a:solidFill>
              </a:rPr>
            </a:br>
            <a:r>
              <a:rPr lang="en-US" sz="1100" b="1" dirty="0" smtClean="0"/>
              <a:t>Checking mandatory </a:t>
            </a:r>
            <a:r>
              <a:rPr lang="en-US" sz="1100" b="1" dirty="0"/>
              <a:t>f</a:t>
            </a:r>
            <a:r>
              <a:rPr lang="en-US" sz="1100" b="1" dirty="0" smtClean="0"/>
              <a:t>ields</a:t>
            </a:r>
            <a:r>
              <a:rPr lang="en-US" sz="1100" b="1" dirty="0" smtClean="0">
                <a:solidFill>
                  <a:schemeClr val="tx1"/>
                </a:solidFill>
              </a:rPr>
              <a:t/>
            </a:r>
            <a:br>
              <a:rPr lang="en-US" sz="1100" b="1" dirty="0" smtClean="0">
                <a:solidFill>
                  <a:schemeClr val="tx1"/>
                </a:solidFill>
              </a:rPr>
            </a:br>
            <a:r>
              <a:rPr lang="en-US" sz="1100" dirty="0" smtClean="0">
                <a:solidFill>
                  <a:schemeClr val="tx1"/>
                </a:solidFill>
              </a:rPr>
              <a:t>When you press the SAVE button, mandatory fields will be checked. If any mandatory fields are blank, you will be prompted to enter values in those fields.</a:t>
            </a:r>
            <a:br>
              <a:rPr lang="en-US" sz="1100" dirty="0" smtClean="0">
                <a:solidFill>
                  <a:schemeClr val="tx1"/>
                </a:solidFill>
              </a:rPr>
            </a:br>
            <a:r>
              <a:rPr lang="en-US" sz="1100" dirty="0" smtClean="0">
                <a:solidFill>
                  <a:schemeClr val="tx1"/>
                </a:solidFill>
              </a:rPr>
              <a:t/>
            </a:r>
            <a:br>
              <a:rPr lang="en-US" sz="1100" dirty="0" smtClean="0">
                <a:solidFill>
                  <a:schemeClr val="tx1"/>
                </a:solidFill>
              </a:rPr>
            </a:br>
            <a:r>
              <a:rPr lang="en-US" sz="1100" b="1" dirty="0" smtClean="0"/>
              <a:t>Keyboard shortcuts</a:t>
            </a:r>
            <a:r>
              <a:rPr lang="en-US" sz="1100" b="1" dirty="0" smtClean="0">
                <a:solidFill>
                  <a:schemeClr val="tx1"/>
                </a:solidFill>
              </a:rPr>
              <a:t/>
            </a:r>
            <a:br>
              <a:rPr lang="en-US" sz="1100" b="1" dirty="0" smtClean="0">
                <a:solidFill>
                  <a:schemeClr val="tx1"/>
                </a:solidFill>
              </a:rPr>
            </a:br>
            <a:r>
              <a:rPr lang="en-US" sz="1100" dirty="0" smtClean="0">
                <a:solidFill>
                  <a:schemeClr val="tx1"/>
                </a:solidFill>
              </a:rPr>
              <a:t>You can use the Tab key to go through all the fields. When a drop-down list is selected, press </a:t>
            </a:r>
            <a:r>
              <a:rPr lang="en-US" sz="1100" b="1" dirty="0" smtClean="0">
                <a:solidFill>
                  <a:schemeClr val="tx1"/>
                </a:solidFill>
              </a:rPr>
              <a:t>Alt + down arrow</a:t>
            </a:r>
            <a:r>
              <a:rPr lang="en-US" sz="1100" dirty="0" smtClean="0">
                <a:solidFill>
                  <a:schemeClr val="tx1"/>
                </a:solidFill>
              </a:rPr>
              <a:t> to open the list. Press the </a:t>
            </a:r>
            <a:r>
              <a:rPr lang="en-US" sz="1100" b="1" dirty="0" smtClean="0">
                <a:solidFill>
                  <a:schemeClr val="tx1"/>
                </a:solidFill>
              </a:rPr>
              <a:t>up or down arrow </a:t>
            </a:r>
            <a:r>
              <a:rPr lang="en-US" sz="1100" dirty="0" smtClean="0">
                <a:solidFill>
                  <a:schemeClr val="tx1"/>
                </a:solidFill>
              </a:rPr>
              <a:t>to select an item in the list. Press </a:t>
            </a:r>
            <a:r>
              <a:rPr lang="en-US" sz="1100" b="1" dirty="0" smtClean="0">
                <a:solidFill>
                  <a:schemeClr val="tx1"/>
                </a:solidFill>
              </a:rPr>
              <a:t>Enter</a:t>
            </a:r>
            <a:r>
              <a:rPr lang="en-US" sz="1100" dirty="0" smtClean="0">
                <a:solidFill>
                  <a:schemeClr val="tx1"/>
                </a:solidFill>
              </a:rPr>
              <a:t> key to select an item. To save the entry, press </a:t>
            </a:r>
            <a:r>
              <a:rPr lang="en-US" sz="1100" b="1" dirty="0" smtClean="0">
                <a:solidFill>
                  <a:schemeClr val="tx1"/>
                </a:solidFill>
              </a:rPr>
              <a:t>Ctrl + Shift + S</a:t>
            </a:r>
            <a:r>
              <a:rPr lang="en-US" sz="1100" dirty="0" smtClean="0">
                <a:solidFill>
                  <a:schemeClr val="tx1"/>
                </a:solidFill>
              </a:rPr>
              <a:t>. To cancel, press </a:t>
            </a:r>
            <a:r>
              <a:rPr lang="en-US" sz="1100" b="1" dirty="0" smtClean="0">
                <a:solidFill>
                  <a:schemeClr val="tx1"/>
                </a:solidFill>
              </a:rPr>
              <a:t>Shift + Esc</a:t>
            </a:r>
            <a:r>
              <a:rPr lang="en-US" sz="1100" dirty="0" smtClean="0">
                <a:solidFill>
                  <a:schemeClr val="tx1"/>
                </a:solidFill>
              </a:rPr>
              <a:t>.</a:t>
            </a:r>
            <a:r>
              <a:rPr lang="en-US" sz="1200" dirty="0" smtClean="0">
                <a:solidFill>
                  <a:schemeClr val="tx1"/>
                </a:solidFill>
              </a:rPr>
              <a:t/>
            </a:r>
            <a:br>
              <a:rPr lang="en-US" sz="1200" dirty="0" smtClean="0">
                <a:solidFill>
                  <a:schemeClr val="tx1"/>
                </a:solidFill>
              </a:rPr>
            </a:br>
            <a:r>
              <a:rPr lang="en-US" sz="1200" dirty="0" smtClean="0"/>
              <a:t/>
            </a:r>
            <a:br>
              <a:rPr lang="en-US" sz="1200" dirty="0" smtClean="0"/>
            </a:br>
            <a:endParaRPr lang="en-CA" sz="1200" dirty="0"/>
          </a:p>
        </p:txBody>
      </p:sp>
    </p:spTree>
    <p:extLst>
      <p:ext uri="{BB962C8B-B14F-4D97-AF65-F5344CB8AC3E}">
        <p14:creationId xmlns:p14="http://schemas.microsoft.com/office/powerpoint/2010/main" val="1917425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475" y="368300"/>
            <a:ext cx="4319588" cy="1008063"/>
          </a:xfrm>
        </p:spPr>
        <p:txBody>
          <a:bodyPr anchor="t" anchorCtr="0">
            <a:normAutofit/>
          </a:bodyPr>
          <a:lstStyle/>
          <a:p>
            <a:pPr>
              <a:lnSpc>
                <a:spcPct val="100000"/>
              </a:lnSpc>
              <a:spcBef>
                <a:spcPts val="0"/>
              </a:spcBef>
            </a:pPr>
            <a:r>
              <a:rPr lang="en-US" sz="2400" dirty="0" smtClean="0">
                <a:solidFill>
                  <a:schemeClr val="tx1">
                    <a:lumMod val="50000"/>
                    <a:lumOff val="50000"/>
                  </a:schemeClr>
                </a:solidFill>
              </a:rPr>
              <a:t>Edit user-defined </a:t>
            </a:r>
            <a:r>
              <a:rPr lang="en-US" sz="2400" dirty="0">
                <a:solidFill>
                  <a:schemeClr val="tx1">
                    <a:lumMod val="50000"/>
                    <a:lumOff val="50000"/>
                  </a:schemeClr>
                </a:solidFill>
              </a:rPr>
              <a:t>f</a:t>
            </a:r>
            <a:r>
              <a:rPr lang="en-US" sz="2400" dirty="0" smtClean="0">
                <a:solidFill>
                  <a:schemeClr val="tx1">
                    <a:lumMod val="50000"/>
                    <a:lumOff val="50000"/>
                  </a:schemeClr>
                </a:solidFill>
              </a:rPr>
              <a:t>ields in Lead Details screen</a:t>
            </a:r>
            <a:endParaRPr lang="en-CA" sz="1100" dirty="0">
              <a:solidFill>
                <a:schemeClr val="tx1"/>
              </a:solidFill>
            </a:endParaRPr>
          </a:p>
        </p:txBody>
      </p:sp>
      <p:pic>
        <p:nvPicPr>
          <p:cNvPr id="3" name="Picture 2"/>
          <p:cNvPicPr>
            <a:picLocks noChangeAspect="1"/>
          </p:cNvPicPr>
          <p:nvPr/>
        </p:nvPicPr>
        <p:blipFill>
          <a:blip r:embed="rId2"/>
          <a:stretch>
            <a:fillRect/>
          </a:stretch>
        </p:blipFill>
        <p:spPr>
          <a:xfrm>
            <a:off x="4683307" y="453496"/>
            <a:ext cx="7137218" cy="4287837"/>
          </a:xfrm>
          <a:prstGeom prst="rect">
            <a:avLst/>
          </a:prstGeom>
        </p:spPr>
      </p:pic>
      <p:sp>
        <p:nvSpPr>
          <p:cNvPr id="7" name="TextBox 6"/>
          <p:cNvSpPr txBox="1"/>
          <p:nvPr/>
        </p:nvSpPr>
        <p:spPr>
          <a:xfrm>
            <a:off x="7194815" y="2253483"/>
            <a:ext cx="1815836"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900" dirty="0" smtClean="0"/>
              <a:t>Press the arrow button to collapse the Details section.</a:t>
            </a:r>
            <a:endParaRPr lang="en-US" sz="900" dirty="0"/>
          </a:p>
        </p:txBody>
      </p:sp>
      <p:cxnSp>
        <p:nvCxnSpPr>
          <p:cNvPr id="9" name="Straight Arrow Connector 8"/>
          <p:cNvCxnSpPr>
            <a:stCxn id="7" idx="1"/>
          </p:cNvCxnSpPr>
          <p:nvPr/>
        </p:nvCxnSpPr>
        <p:spPr>
          <a:xfrm flipH="1">
            <a:off x="6756400" y="2438149"/>
            <a:ext cx="438415" cy="2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234156" y="2939283"/>
            <a:ext cx="1815836"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900" dirty="0" smtClean="0"/>
              <a:t>Pencil button will appear when mouse is over a field.</a:t>
            </a:r>
            <a:endParaRPr lang="en-US" sz="900" dirty="0"/>
          </a:p>
        </p:txBody>
      </p:sp>
      <p:sp>
        <p:nvSpPr>
          <p:cNvPr id="13" name="TextBox 12"/>
          <p:cNvSpPr txBox="1"/>
          <p:nvPr/>
        </p:nvSpPr>
        <p:spPr>
          <a:xfrm>
            <a:off x="5215467" y="3892397"/>
            <a:ext cx="1903089" cy="64633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900" dirty="0" smtClean="0"/>
              <a:t>Click the pencil button will enable the edit mode of the widget. Edit the fields and press the SAVE button to save all the changes.</a:t>
            </a:r>
            <a:endParaRPr lang="en-US" sz="900" dirty="0"/>
          </a:p>
        </p:txBody>
      </p:sp>
      <p:pic>
        <p:nvPicPr>
          <p:cNvPr id="15" name="Picture 14"/>
          <p:cNvPicPr>
            <a:picLocks noChangeAspect="1"/>
          </p:cNvPicPr>
          <p:nvPr/>
        </p:nvPicPr>
        <p:blipFill>
          <a:blip r:embed="rId3"/>
          <a:stretch>
            <a:fillRect/>
          </a:stretch>
        </p:blipFill>
        <p:spPr>
          <a:xfrm>
            <a:off x="7186348" y="3372915"/>
            <a:ext cx="2872661" cy="3237971"/>
          </a:xfrm>
          <a:prstGeom prst="rect">
            <a:avLst/>
          </a:prstGeom>
          <a:ln>
            <a:noFill/>
          </a:ln>
          <a:effectLst>
            <a:outerShdw blurRad="292100" dist="139700" dir="2700000" algn="tl" rotWithShape="0">
              <a:srgbClr val="333333">
                <a:alpha val="65000"/>
              </a:srgbClr>
            </a:outerShdw>
          </a:effectLst>
        </p:spPr>
      </p:pic>
      <p:cxnSp>
        <p:nvCxnSpPr>
          <p:cNvPr id="19" name="Straight Arrow Connector 18"/>
          <p:cNvCxnSpPr/>
          <p:nvPr/>
        </p:nvCxnSpPr>
        <p:spPr>
          <a:xfrm>
            <a:off x="6756400" y="3123949"/>
            <a:ext cx="477756" cy="5011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itle 1"/>
          <p:cNvSpPr txBox="1">
            <a:spLocks/>
          </p:cNvSpPr>
          <p:nvPr/>
        </p:nvSpPr>
        <p:spPr>
          <a:xfrm>
            <a:off x="379942" y="1384829"/>
            <a:ext cx="4319588" cy="3559704"/>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3200" kern="1200">
                <a:solidFill>
                  <a:schemeClr val="accent2"/>
                </a:solidFill>
                <a:latin typeface="+mj-lt"/>
                <a:ea typeface="+mj-ea"/>
                <a:cs typeface="+mj-cs"/>
              </a:defRPr>
            </a:lvl1pPr>
          </a:lstStyle>
          <a:p>
            <a:pPr>
              <a:lnSpc>
                <a:spcPct val="100000"/>
              </a:lnSpc>
              <a:spcBef>
                <a:spcPts val="0"/>
              </a:spcBef>
            </a:pPr>
            <a:r>
              <a:rPr lang="en-US" sz="1100" dirty="0" smtClean="0">
                <a:solidFill>
                  <a:schemeClr val="tx1"/>
                </a:solidFill>
                <a:latin typeface="+mn-lt"/>
              </a:rPr>
              <a:t>In Lead Details screen, </a:t>
            </a:r>
            <a:r>
              <a:rPr lang="en-US" sz="1100" b="1" dirty="0" smtClean="0">
                <a:solidFill>
                  <a:schemeClr val="tx1"/>
                </a:solidFill>
                <a:latin typeface="+mn-lt"/>
              </a:rPr>
              <a:t>Lead Details </a:t>
            </a:r>
            <a:r>
              <a:rPr lang="en-US" sz="1100" dirty="0" smtClean="0">
                <a:solidFill>
                  <a:schemeClr val="tx1"/>
                </a:solidFill>
                <a:latin typeface="+mn-lt"/>
              </a:rPr>
              <a:t>widget has been introduced to display the basic fields and the user-defined fields. The widget includes two sections, </a:t>
            </a:r>
            <a:r>
              <a:rPr lang="en-US" sz="1100" b="1" dirty="0" smtClean="0">
                <a:solidFill>
                  <a:schemeClr val="tx1"/>
                </a:solidFill>
                <a:latin typeface="+mn-lt"/>
              </a:rPr>
              <a:t>Details</a:t>
            </a:r>
            <a:r>
              <a:rPr lang="en-US" sz="1100" dirty="0" smtClean="0">
                <a:solidFill>
                  <a:schemeClr val="tx1"/>
                </a:solidFill>
                <a:latin typeface="+mn-lt"/>
              </a:rPr>
              <a:t> and </a:t>
            </a:r>
            <a:r>
              <a:rPr lang="en-US" sz="1100" b="1" dirty="0" smtClean="0">
                <a:solidFill>
                  <a:schemeClr val="tx1"/>
                </a:solidFill>
                <a:latin typeface="+mn-lt"/>
              </a:rPr>
              <a:t>User-Defined Fields</a:t>
            </a:r>
            <a:r>
              <a:rPr lang="en-US" sz="1100" dirty="0" smtClean="0">
                <a:solidFill>
                  <a:schemeClr val="tx1"/>
                </a:solidFill>
                <a:latin typeface="+mn-lt"/>
              </a:rPr>
              <a:t>. You can collapse the Details section to access the </a:t>
            </a:r>
            <a:r>
              <a:rPr lang="en-US" sz="1100" dirty="0">
                <a:solidFill>
                  <a:schemeClr val="tx1"/>
                </a:solidFill>
                <a:latin typeface="+mn-lt"/>
              </a:rPr>
              <a:t>u</a:t>
            </a:r>
            <a:r>
              <a:rPr lang="en-US" sz="1100" dirty="0" smtClean="0">
                <a:solidFill>
                  <a:schemeClr val="tx1"/>
                </a:solidFill>
                <a:latin typeface="+mn-lt"/>
              </a:rPr>
              <a:t>ser-defined fields quickly.</a:t>
            </a:r>
            <a:br>
              <a:rPr lang="en-US" sz="1100" dirty="0" smtClean="0">
                <a:solidFill>
                  <a:schemeClr val="tx1"/>
                </a:solidFill>
                <a:latin typeface="+mn-lt"/>
              </a:rPr>
            </a:br>
            <a:r>
              <a:rPr lang="en-US" sz="1100" dirty="0" smtClean="0">
                <a:solidFill>
                  <a:schemeClr val="tx1"/>
                </a:solidFill>
                <a:latin typeface="+mn-lt"/>
              </a:rPr>
              <a:t/>
            </a:r>
            <a:br>
              <a:rPr lang="en-US" sz="1100" dirty="0" smtClean="0">
                <a:solidFill>
                  <a:schemeClr val="tx1"/>
                </a:solidFill>
                <a:latin typeface="+mn-lt"/>
              </a:rPr>
            </a:br>
            <a:r>
              <a:rPr lang="en-US" sz="1100" b="1" dirty="0" smtClean="0">
                <a:latin typeface="+mn-lt"/>
              </a:rPr>
              <a:t>In-place-edit in the widget</a:t>
            </a:r>
            <a:r>
              <a:rPr lang="en-US" sz="1100" b="1" dirty="0" smtClean="0">
                <a:solidFill>
                  <a:schemeClr val="tx1"/>
                </a:solidFill>
                <a:latin typeface="+mn-lt"/>
              </a:rPr>
              <a:t/>
            </a:r>
            <a:br>
              <a:rPr lang="en-US" sz="1100" b="1" dirty="0" smtClean="0">
                <a:solidFill>
                  <a:schemeClr val="tx1"/>
                </a:solidFill>
                <a:latin typeface="+mn-lt"/>
              </a:rPr>
            </a:br>
            <a:r>
              <a:rPr lang="en-US" sz="1100" dirty="0" smtClean="0">
                <a:solidFill>
                  <a:schemeClr val="tx1"/>
                </a:solidFill>
                <a:latin typeface="+mn-lt"/>
              </a:rPr>
              <a:t>You can edit the fields in Lead Details widget directly. </a:t>
            </a:r>
            <a:br>
              <a:rPr lang="en-US" sz="1100" dirty="0" smtClean="0">
                <a:solidFill>
                  <a:schemeClr val="tx1"/>
                </a:solidFill>
                <a:latin typeface="+mn-lt"/>
              </a:rPr>
            </a:br>
            <a:r>
              <a:rPr lang="en-US" sz="1100" dirty="0" smtClean="0">
                <a:solidFill>
                  <a:schemeClr val="tx1"/>
                </a:solidFill>
                <a:latin typeface="+mn-lt"/>
              </a:rPr>
              <a:t/>
            </a:r>
            <a:br>
              <a:rPr lang="en-US" sz="1100" dirty="0" smtClean="0">
                <a:solidFill>
                  <a:schemeClr val="tx1"/>
                </a:solidFill>
                <a:latin typeface="+mn-lt"/>
              </a:rPr>
            </a:br>
            <a:r>
              <a:rPr lang="en-US" sz="1100" dirty="0" smtClean="0">
                <a:solidFill>
                  <a:schemeClr val="tx1"/>
                </a:solidFill>
                <a:latin typeface="+mn-lt"/>
              </a:rPr>
              <a:t>When mouse is over a field, a </a:t>
            </a:r>
            <a:r>
              <a:rPr lang="en-US" sz="1100" b="1" dirty="0" smtClean="0">
                <a:solidFill>
                  <a:schemeClr val="tx1"/>
                </a:solidFill>
                <a:latin typeface="+mn-lt"/>
              </a:rPr>
              <a:t>pencil</a:t>
            </a:r>
            <a:r>
              <a:rPr lang="en-US" sz="1100" dirty="0" smtClean="0">
                <a:solidFill>
                  <a:schemeClr val="tx1"/>
                </a:solidFill>
                <a:latin typeface="+mn-lt"/>
              </a:rPr>
              <a:t> button will appear. Clicking this button will enable the edit control of the field. You can continue editing other fields. Once you finish editing, press the </a:t>
            </a:r>
            <a:r>
              <a:rPr lang="en-US" sz="1100" b="1" dirty="0" smtClean="0">
                <a:solidFill>
                  <a:schemeClr val="tx1"/>
                </a:solidFill>
                <a:latin typeface="+mn-lt"/>
              </a:rPr>
              <a:t>SAVE</a:t>
            </a:r>
            <a:r>
              <a:rPr lang="en-US" sz="1100" dirty="0" smtClean="0">
                <a:solidFill>
                  <a:schemeClr val="tx1"/>
                </a:solidFill>
                <a:latin typeface="+mn-lt"/>
              </a:rPr>
              <a:t> button to save all the changes at once.</a:t>
            </a:r>
          </a:p>
          <a:p>
            <a:pPr>
              <a:lnSpc>
                <a:spcPct val="100000"/>
              </a:lnSpc>
              <a:spcBef>
                <a:spcPts val="0"/>
              </a:spcBef>
            </a:pPr>
            <a:endParaRPr lang="en-US" sz="1100" dirty="0">
              <a:solidFill>
                <a:schemeClr val="tx1"/>
              </a:solidFill>
              <a:latin typeface="+mn-lt"/>
            </a:endParaRPr>
          </a:p>
          <a:p>
            <a:pPr>
              <a:lnSpc>
                <a:spcPct val="100000"/>
              </a:lnSpc>
              <a:spcBef>
                <a:spcPts val="0"/>
              </a:spcBef>
            </a:pPr>
            <a:r>
              <a:rPr lang="en-US" sz="1100" b="1" dirty="0">
                <a:latin typeface="+mn-lt"/>
              </a:rPr>
              <a:t>Note</a:t>
            </a:r>
            <a:r>
              <a:rPr lang="en-US" sz="1100" b="1" dirty="0">
                <a:solidFill>
                  <a:schemeClr val="tx1"/>
                </a:solidFill>
                <a:latin typeface="+mn-lt"/>
              </a:rPr>
              <a:t/>
            </a:r>
            <a:br>
              <a:rPr lang="en-US" sz="1100" b="1" dirty="0">
                <a:solidFill>
                  <a:schemeClr val="tx1"/>
                </a:solidFill>
                <a:latin typeface="+mn-lt"/>
              </a:rPr>
            </a:br>
            <a:r>
              <a:rPr lang="en-US" sz="1100" dirty="0" smtClean="0">
                <a:solidFill>
                  <a:schemeClr val="tx1"/>
                </a:solidFill>
                <a:latin typeface="+mn-lt"/>
              </a:rPr>
              <a:t>You can also click the </a:t>
            </a:r>
            <a:r>
              <a:rPr lang="en-US" sz="1100" b="1" dirty="0" smtClean="0">
                <a:solidFill>
                  <a:schemeClr val="tx1"/>
                </a:solidFill>
                <a:latin typeface="+mn-lt"/>
              </a:rPr>
              <a:t>EDIT</a:t>
            </a:r>
            <a:r>
              <a:rPr lang="en-US" sz="1100" dirty="0" smtClean="0">
                <a:solidFill>
                  <a:schemeClr val="tx1"/>
                </a:solidFill>
                <a:latin typeface="+mn-lt"/>
              </a:rPr>
              <a:t> </a:t>
            </a:r>
            <a:r>
              <a:rPr lang="en-US" sz="1100" dirty="0">
                <a:solidFill>
                  <a:schemeClr val="tx1"/>
                </a:solidFill>
                <a:latin typeface="+mn-lt"/>
              </a:rPr>
              <a:t>button on top of the </a:t>
            </a:r>
            <a:r>
              <a:rPr lang="en-US" sz="1100" dirty="0" smtClean="0">
                <a:solidFill>
                  <a:schemeClr val="tx1"/>
                </a:solidFill>
                <a:latin typeface="+mn-lt"/>
              </a:rPr>
              <a:t>widget to enable the edit mode of the widget. </a:t>
            </a:r>
            <a:endParaRPr lang="en-CA" sz="1100" dirty="0">
              <a:solidFill>
                <a:schemeClr val="tx1"/>
              </a:solidFill>
            </a:endParaRPr>
          </a:p>
        </p:txBody>
      </p:sp>
    </p:spTree>
    <p:extLst>
      <p:ext uri="{BB962C8B-B14F-4D97-AF65-F5344CB8AC3E}">
        <p14:creationId xmlns:p14="http://schemas.microsoft.com/office/powerpoint/2010/main" val="1606941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Maximizer">
      <a:dk1>
        <a:srgbClr val="000000"/>
      </a:dk1>
      <a:lt1>
        <a:srgbClr val="FFFFFF"/>
      </a:lt1>
      <a:dk2>
        <a:srgbClr val="3D3935"/>
      </a:dk2>
      <a:lt2>
        <a:srgbClr val="F2F2F2"/>
      </a:lt2>
      <a:accent1>
        <a:srgbClr val="981D97"/>
      </a:accent1>
      <a:accent2>
        <a:srgbClr val="ED8B00"/>
      </a:accent2>
      <a:accent3>
        <a:srgbClr val="00B0F0"/>
      </a:accent3>
      <a:accent4>
        <a:srgbClr val="C4D600"/>
      </a:accent4>
      <a:accent5>
        <a:srgbClr val="24135F"/>
      </a:accent5>
      <a:accent6>
        <a:srgbClr val="A6192E"/>
      </a:accent6>
      <a:hlink>
        <a:srgbClr val="5B9BD5"/>
      </a:hlink>
      <a:folHlink>
        <a:srgbClr val="A5A5A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9 Corporate Template" id="{824C6FB4-A052-4916-9743-5E2FD7B0E971}" vid="{571BA5A2-AD59-4E82-966E-045E74D6344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467230427EA22409604A819A7C25F38" ma:contentTypeVersion="13" ma:contentTypeDescription="Create a new document." ma:contentTypeScope="" ma:versionID="e572b9efda29a1e6802f36343d6c36b9">
  <xsd:schema xmlns:xsd="http://www.w3.org/2001/XMLSchema" xmlns:xs="http://www.w3.org/2001/XMLSchema" xmlns:p="http://schemas.microsoft.com/office/2006/metadata/properties" xmlns:ns2="7568271c-532d-4025-b5d0-2bf2e9b2b3d5" xmlns:ns3="f25dcecc-ecf7-4fc7-8acd-a568526d9965" targetNamespace="http://schemas.microsoft.com/office/2006/metadata/properties" ma:root="true" ma:fieldsID="b662c570a6419b3dbca542222514e585" ns2:_="" ns3:_="">
    <xsd:import namespace="7568271c-532d-4025-b5d0-2bf2e9b2b3d5"/>
    <xsd:import namespace="f25dcecc-ecf7-4fc7-8acd-a568526d9965"/>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Tags" minOccurs="0"/>
                <xsd:element ref="ns2:MediaServiceOCR" minOccurs="0"/>
                <xsd:element ref="ns2:MediaServiceLocation" minOccurs="0"/>
                <xsd:element ref="ns2:MediaServiceEventHashCode" minOccurs="0"/>
                <xsd:element ref="ns2:MediaServiceGenerationTime" minOccurs="0"/>
                <xsd:element ref="ns2:_Flow_SignoffStatu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568271c-532d-4025-b5d0-2bf2e9b2b3d5"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_Flow_SignoffStatus" ma:index="18" nillable="true" ma:displayName="Sign-off status" ma:internalName="Sign_x002d_off_x0020_status">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25dcecc-ecf7-4fc7-8acd-a568526d9965" elementFormDefault="qualified">
    <xsd:import namespace="http://schemas.microsoft.com/office/2006/documentManagement/types"/>
    <xsd:import namespace="http://schemas.microsoft.com/office/infopath/2007/PartnerControls"/>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Flow_SignoffStatus xmlns="7568271c-532d-4025-b5d0-2bf2e9b2b3d5" xsi:nil="true"/>
  </documentManagement>
</p:properties>
</file>

<file path=customXml/itemProps1.xml><?xml version="1.0" encoding="utf-8"?>
<ds:datastoreItem xmlns:ds="http://schemas.openxmlformats.org/officeDocument/2006/customXml" ds:itemID="{5858844E-0D69-46F4-8395-7B9C757D617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568271c-532d-4025-b5d0-2bf2e9b2b3d5"/>
    <ds:schemaRef ds:uri="f25dcecc-ecf7-4fc7-8acd-a568526d996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85249E8-7B73-4A59-8070-0CEC4B4C4409}">
  <ds:schemaRefs>
    <ds:schemaRef ds:uri="http://schemas.microsoft.com/sharepoint/v3/contenttype/forms"/>
  </ds:schemaRefs>
</ds:datastoreItem>
</file>

<file path=customXml/itemProps3.xml><?xml version="1.0" encoding="utf-8"?>
<ds:datastoreItem xmlns:ds="http://schemas.openxmlformats.org/officeDocument/2006/customXml" ds:itemID="{97AD2DE0-16B8-41AB-9B92-5B636A84A821}">
  <ds:schemaRefs>
    <ds:schemaRef ds:uri="http://purl.org/dc/terms/"/>
    <ds:schemaRef ds:uri="http://schemas.openxmlformats.org/package/2006/metadata/core-properties"/>
    <ds:schemaRef ds:uri="http://purl.org/dc/dcmitype/"/>
    <ds:schemaRef ds:uri="http://schemas.microsoft.com/office/2006/documentManagement/types"/>
    <ds:schemaRef ds:uri="7568271c-532d-4025-b5d0-2bf2e9b2b3d5"/>
    <ds:schemaRef ds:uri="http://schemas.microsoft.com/office/infopath/2007/PartnerControls"/>
    <ds:schemaRef ds:uri="http://purl.org/dc/elements/1.1/"/>
    <ds:schemaRef ds:uri="http://www.w3.org/XML/1998/namespace"/>
    <ds:schemaRef ds:uri="f25dcecc-ecf7-4fc7-8acd-a568526d9965"/>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2019 Corporate Template</Template>
  <TotalTime>5036</TotalTime>
  <Words>3335</Words>
  <Application>Microsoft Office PowerPoint</Application>
  <PresentationFormat>Widescreen</PresentationFormat>
  <Paragraphs>349</Paragraphs>
  <Slides>27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DengXian</vt:lpstr>
      <vt:lpstr>Arial</vt:lpstr>
      <vt:lpstr>Calibri</vt:lpstr>
      <vt:lpstr>Times New Roman</vt:lpstr>
      <vt:lpstr>Wingdings</vt:lpstr>
      <vt:lpstr>Office Theme</vt:lpstr>
      <vt:lpstr>Maximizer CRM Live 2019 R5</vt:lpstr>
      <vt:lpstr>What’s New in R5</vt:lpstr>
      <vt:lpstr>User-Defined Fields for Leads</vt:lpstr>
      <vt:lpstr>Make an existing Address Book field available to leads</vt:lpstr>
      <vt:lpstr>PowerPoint Presentation</vt:lpstr>
      <vt:lpstr>PowerPoint Presentation</vt:lpstr>
      <vt:lpstr>User-defined fields for  Address Book entries and leads </vt:lpstr>
      <vt:lpstr>Edit user-defined fields in  Add / Edit Lead dialog  </vt:lpstr>
      <vt:lpstr>Edit user-defined fields in Lead Details screen</vt:lpstr>
      <vt:lpstr>Field Mapping and Data Transfer</vt:lpstr>
      <vt:lpstr>Process and Stage for Leads</vt:lpstr>
      <vt:lpstr>PowerPoint Presentation</vt:lpstr>
      <vt:lpstr>PowerPoint Presentation</vt:lpstr>
      <vt:lpstr>PowerPoint Presentation</vt:lpstr>
      <vt:lpstr>PowerPoint Presentation</vt:lpstr>
      <vt:lpstr>PowerPoint Presentation</vt:lpstr>
      <vt:lpstr>PowerPoint Presentation</vt:lpstr>
      <vt:lpstr>Industry, Lead Source and  No. of Employees Fields</vt:lpstr>
      <vt:lpstr>Customize Column View</vt:lpstr>
      <vt:lpstr>Filter Leads by Stages</vt:lpstr>
      <vt:lpstr>Filter Leads by Date Range</vt:lpstr>
      <vt:lpstr>Custom Password Complexity Rules</vt:lpstr>
      <vt:lpstr>Support More Than 255 Characters  in Task Activity Field</vt:lpstr>
      <vt:lpstr>A User’s Primary Email Address  Needs to be Unique</vt:lpstr>
      <vt:lpstr>Settings of the System Generated Fields</vt:lpstr>
      <vt:lpstr>Email URLs for Native  Mobile Apps</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Ciara Slattery</dc:creator>
  <cp:lastModifiedBy>Jin Yu</cp:lastModifiedBy>
  <cp:revision>363</cp:revision>
  <dcterms:created xsi:type="dcterms:W3CDTF">2019-09-04T15:46:29Z</dcterms:created>
  <dcterms:modified xsi:type="dcterms:W3CDTF">2019-11-06T06:05:21Z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0x010100F467230427EA22409604A819A7C25F38</vt:lpwstr>
  </property>
</Properties>
</file>